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00"/>
    <a:srgbClr val="FFFFCC"/>
    <a:srgbClr val="FFFF99"/>
    <a:srgbClr val="0BB3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p:scale>
          <a:sx n="70" d="100"/>
          <a:sy n="70" d="100"/>
        </p:scale>
        <p:origin x="-43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5" d="100"/>
          <a:sy n="35" d="100"/>
        </p:scale>
        <p:origin x="-22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5" Type="http://schemas.openxmlformats.org/officeDocument/2006/relationships/image" Target="../media/image42.wmf"/><Relationship Id="rId4"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image" Target="../media/image70.wmf"/><Relationship Id="rId3" Type="http://schemas.openxmlformats.org/officeDocument/2006/relationships/image" Target="../media/image60.wmf"/><Relationship Id="rId7" Type="http://schemas.openxmlformats.org/officeDocument/2006/relationships/image" Target="../media/image64.wmf"/><Relationship Id="rId12" Type="http://schemas.openxmlformats.org/officeDocument/2006/relationships/image" Target="../media/image69.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11" Type="http://schemas.openxmlformats.org/officeDocument/2006/relationships/image" Target="../media/image68.wmf"/><Relationship Id="rId5" Type="http://schemas.openxmlformats.org/officeDocument/2006/relationships/image" Target="../media/image62.wmf"/><Relationship Id="rId15" Type="http://schemas.openxmlformats.org/officeDocument/2006/relationships/image" Target="../media/image72.wmf"/><Relationship Id="rId10" Type="http://schemas.openxmlformats.org/officeDocument/2006/relationships/image" Target="../media/image67.wmf"/><Relationship Id="rId4" Type="http://schemas.openxmlformats.org/officeDocument/2006/relationships/image" Target="../media/image61.wmf"/><Relationship Id="rId9" Type="http://schemas.openxmlformats.org/officeDocument/2006/relationships/image" Target="../media/image66.wmf"/><Relationship Id="rId14"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DED142-446A-4D04-9EE4-474F0D9E85B4}" type="datetimeFigureOut">
              <a:rPr lang="en-US" smtClean="0"/>
              <a:pPr/>
              <a:t>5/17/2013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B2A6DD-9800-4766-887B-10E6DB83C5F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BDB8C-1882-4EF9-8309-7C192183CB48}" type="datetimeFigureOut">
              <a:rPr lang="en-US" smtClean="0"/>
              <a:pPr/>
              <a:t>5/17/2013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45277-400D-4BF9-B14A-3F87C8230A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145277-400D-4BF9-B14A-3F87C8230AA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3CFDB-E9E7-47B4-8AFE-729EBD6F70B9}"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B3CFDB-E9E7-47B4-8AFE-729EBD6F70B9}"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B3CFDB-E9E7-47B4-8AFE-729EBD6F70B9}"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B3CFDB-E9E7-47B4-8AFE-729EBD6F70B9}" type="datetimeFigureOut">
              <a:rPr lang="en-US" smtClean="0"/>
              <a:pPr/>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B3CFDB-E9E7-47B4-8AFE-729EBD6F70B9}" type="datetimeFigureOut">
              <a:rPr lang="en-US" smtClean="0"/>
              <a:pPr/>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3CFDB-E9E7-47B4-8AFE-729EBD6F70B9}" type="datetimeFigureOut">
              <a:rPr lang="en-US" smtClean="0"/>
              <a:pPr/>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3CFDB-E9E7-47B4-8AFE-729EBD6F70B9}"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3CFDB-E9E7-47B4-8AFE-729EBD6F70B9}"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F5AAC-CFBA-42F9-B49A-7FB3030651EF}"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2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3CFDB-E9E7-47B4-8AFE-729EBD6F70B9}" type="datetimeFigureOut">
              <a:rPr lang="en-US" smtClean="0"/>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F5AAC-CFBA-42F9-B49A-7FB3030651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61.bin"/><Relationship Id="rId13" Type="http://schemas.openxmlformats.org/officeDocument/2006/relationships/oleObject" Target="../embeddings/oleObject66.bin"/><Relationship Id="rId3" Type="http://schemas.openxmlformats.org/officeDocument/2006/relationships/oleObject" Target="../embeddings/oleObject56.bin"/><Relationship Id="rId7" Type="http://schemas.openxmlformats.org/officeDocument/2006/relationships/oleObject" Target="../embeddings/oleObject60.bin"/><Relationship Id="rId12" Type="http://schemas.openxmlformats.org/officeDocument/2006/relationships/oleObject" Target="../embeddings/oleObject65.bin"/><Relationship Id="rId17" Type="http://schemas.openxmlformats.org/officeDocument/2006/relationships/oleObject" Target="../embeddings/oleObject70.bin"/><Relationship Id="rId2" Type="http://schemas.openxmlformats.org/officeDocument/2006/relationships/slideLayout" Target="../slideLayouts/slideLayout2.xml"/><Relationship Id="rId16" Type="http://schemas.openxmlformats.org/officeDocument/2006/relationships/oleObject" Target="../embeddings/oleObject69.bin"/><Relationship Id="rId1" Type="http://schemas.openxmlformats.org/officeDocument/2006/relationships/vmlDrawing" Target="../drawings/vmlDrawing19.vml"/><Relationship Id="rId6" Type="http://schemas.openxmlformats.org/officeDocument/2006/relationships/oleObject" Target="../embeddings/oleObject59.bin"/><Relationship Id="rId11" Type="http://schemas.openxmlformats.org/officeDocument/2006/relationships/oleObject" Target="../embeddings/oleObject64.bin"/><Relationship Id="rId5" Type="http://schemas.openxmlformats.org/officeDocument/2006/relationships/oleObject" Target="../embeddings/oleObject58.bin"/><Relationship Id="rId15" Type="http://schemas.openxmlformats.org/officeDocument/2006/relationships/oleObject" Target="../embeddings/oleObject68.bin"/><Relationship Id="rId10" Type="http://schemas.openxmlformats.org/officeDocument/2006/relationships/oleObject" Target="../embeddings/oleObject63.bin"/><Relationship Id="rId4" Type="http://schemas.openxmlformats.org/officeDocument/2006/relationships/oleObject" Target="../embeddings/oleObject57.bin"/><Relationship Id="rId9" Type="http://schemas.openxmlformats.org/officeDocument/2006/relationships/oleObject" Target="../embeddings/oleObject62.bin"/><Relationship Id="rId14" Type="http://schemas.openxmlformats.org/officeDocument/2006/relationships/oleObject" Target="../embeddings/oleObject67.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oleObject" Target="../embeddings/oleObject73.bin"/><Relationship Id="rId4" Type="http://schemas.openxmlformats.org/officeDocument/2006/relationships/oleObject" Target="../embeddings/oleObject72.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2949511" y="147518"/>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3566" tIns="73566" rIns="73566" bIns="73566" numCol="1" spcCol="1270" anchor="ctr" anchorCtr="0">
            <a:noAutofit/>
          </a:bodyPr>
          <a:lstStyle/>
          <a:p>
            <a:pPr lvl="0" algn="ctr" defTabSz="622300">
              <a:lnSpc>
                <a:spcPct val="90000"/>
              </a:lnSpc>
              <a:spcBef>
                <a:spcPct val="0"/>
              </a:spcBef>
              <a:spcAft>
                <a:spcPct val="35000"/>
              </a:spcAft>
            </a:pPr>
            <a:r>
              <a:rPr lang="en-US" sz="1400" kern="1200" dirty="0" smtClean="0"/>
              <a:t>mechanics</a:t>
            </a:r>
            <a:endParaRPr lang="en-US" sz="1400" kern="1200" dirty="0"/>
          </a:p>
        </p:txBody>
      </p:sp>
      <p:sp>
        <p:nvSpPr>
          <p:cNvPr id="8" name="Freeform 7"/>
          <p:cNvSpPr/>
          <p:nvPr/>
        </p:nvSpPr>
        <p:spPr>
          <a:xfrm>
            <a:off x="2120836" y="838080"/>
            <a:ext cx="1346596" cy="276225"/>
          </a:xfrm>
          <a:custGeom>
            <a:avLst/>
            <a:gdLst/>
            <a:ahLst/>
            <a:cxnLst/>
            <a:rect l="0" t="0" r="0" b="0"/>
            <a:pathLst>
              <a:path>
                <a:moveTo>
                  <a:pt x="1346596" y="0"/>
                </a:moveTo>
                <a:lnTo>
                  <a:pt x="1346596" y="138112"/>
                </a:lnTo>
                <a:lnTo>
                  <a:pt x="0" y="138112"/>
                </a:lnTo>
                <a:lnTo>
                  <a:pt x="0" y="27622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8"/>
          <p:cNvSpPr/>
          <p:nvPr/>
        </p:nvSpPr>
        <p:spPr>
          <a:xfrm>
            <a:off x="1602914" y="1114305"/>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3566" tIns="73566" rIns="73566" bIns="73566" numCol="1" spcCol="1270" anchor="ctr" anchorCtr="0">
            <a:noAutofit/>
          </a:bodyPr>
          <a:lstStyle/>
          <a:p>
            <a:pPr lvl="0" algn="ctr" defTabSz="622300">
              <a:lnSpc>
                <a:spcPct val="90000"/>
              </a:lnSpc>
              <a:spcBef>
                <a:spcPct val="0"/>
              </a:spcBef>
              <a:spcAft>
                <a:spcPct val="35000"/>
              </a:spcAft>
            </a:pPr>
            <a:r>
              <a:rPr lang="en-US" sz="1400" kern="1200" dirty="0" smtClean="0"/>
              <a:t>Mechanics of discrete bodies</a:t>
            </a:r>
            <a:endParaRPr lang="en-US" sz="1400" kern="1200" dirty="0"/>
          </a:p>
        </p:txBody>
      </p:sp>
      <p:sp>
        <p:nvSpPr>
          <p:cNvPr id="10" name="Freeform 9"/>
          <p:cNvSpPr/>
          <p:nvPr/>
        </p:nvSpPr>
        <p:spPr>
          <a:xfrm>
            <a:off x="1447538" y="1804868"/>
            <a:ext cx="673298" cy="276225"/>
          </a:xfrm>
          <a:custGeom>
            <a:avLst/>
            <a:gdLst/>
            <a:ahLst/>
            <a:cxnLst/>
            <a:rect l="0" t="0" r="0" b="0"/>
            <a:pathLst>
              <a:path>
                <a:moveTo>
                  <a:pt x="673298" y="0"/>
                </a:moveTo>
                <a:lnTo>
                  <a:pt x="673298"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929616" y="208109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2136" tIns="62136" rIns="62136" bIns="62136" numCol="1" spcCol="1270" anchor="ctr" anchorCtr="0">
            <a:noAutofit/>
          </a:bodyPr>
          <a:lstStyle/>
          <a:p>
            <a:pPr lvl="0" algn="ctr" defTabSz="488950">
              <a:lnSpc>
                <a:spcPct val="90000"/>
              </a:lnSpc>
              <a:spcBef>
                <a:spcPct val="0"/>
              </a:spcBef>
              <a:spcAft>
                <a:spcPct val="35000"/>
              </a:spcAft>
            </a:pPr>
            <a:r>
              <a:rPr lang="en-US" sz="1100" kern="1200" dirty="0" smtClean="0"/>
              <a:t>Mechanics of rigid bodies</a:t>
            </a:r>
            <a:endParaRPr lang="en-US" sz="1100" kern="1200" dirty="0"/>
          </a:p>
        </p:txBody>
      </p:sp>
      <p:sp>
        <p:nvSpPr>
          <p:cNvPr id="12" name="Freeform 11"/>
          <p:cNvSpPr/>
          <p:nvPr/>
        </p:nvSpPr>
        <p:spPr>
          <a:xfrm>
            <a:off x="2120836" y="1804868"/>
            <a:ext cx="673298" cy="276225"/>
          </a:xfrm>
          <a:custGeom>
            <a:avLst/>
            <a:gdLst/>
            <a:ahLst/>
            <a:cxnLst/>
            <a:rect l="0" t="0" r="0" b="0"/>
            <a:pathLst>
              <a:path>
                <a:moveTo>
                  <a:pt x="0" y="0"/>
                </a:moveTo>
                <a:lnTo>
                  <a:pt x="0" y="138112"/>
                </a:lnTo>
                <a:lnTo>
                  <a:pt x="673298" y="138112"/>
                </a:lnTo>
                <a:lnTo>
                  <a:pt x="673298"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2276213" y="208109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2136" tIns="62136" rIns="62136" bIns="62136" numCol="1" spcCol="1270" anchor="ctr" anchorCtr="0">
            <a:noAutofit/>
          </a:bodyPr>
          <a:lstStyle/>
          <a:p>
            <a:pPr lvl="0" algn="ctr" defTabSz="466725">
              <a:lnSpc>
                <a:spcPct val="90000"/>
              </a:lnSpc>
              <a:spcBef>
                <a:spcPct val="0"/>
              </a:spcBef>
              <a:spcAft>
                <a:spcPct val="35000"/>
              </a:spcAft>
            </a:pPr>
            <a:r>
              <a:rPr lang="en-US" sz="1050" kern="1200" dirty="0" smtClean="0"/>
              <a:t>Statistical Mechanics (for large number of small particles</a:t>
            </a:r>
            <a:r>
              <a:rPr lang="en-US" sz="900" kern="1200" dirty="0" smtClean="0"/>
              <a:t>)</a:t>
            </a:r>
            <a:endParaRPr lang="en-US" sz="900" kern="1200" dirty="0"/>
          </a:p>
        </p:txBody>
      </p:sp>
      <p:sp>
        <p:nvSpPr>
          <p:cNvPr id="14" name="Freeform 13"/>
          <p:cNvSpPr/>
          <p:nvPr/>
        </p:nvSpPr>
        <p:spPr>
          <a:xfrm>
            <a:off x="3467433" y="838080"/>
            <a:ext cx="1346596" cy="276225"/>
          </a:xfrm>
          <a:custGeom>
            <a:avLst/>
            <a:gdLst/>
            <a:ahLst/>
            <a:cxnLst/>
            <a:rect l="0" t="0" r="0" b="0"/>
            <a:pathLst>
              <a:path>
                <a:moveTo>
                  <a:pt x="0" y="0"/>
                </a:moveTo>
                <a:lnTo>
                  <a:pt x="0" y="138112"/>
                </a:lnTo>
                <a:lnTo>
                  <a:pt x="1346596" y="138112"/>
                </a:lnTo>
                <a:lnTo>
                  <a:pt x="1346596" y="27622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4296108" y="1114305"/>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olidFill>
            <a:srgbClr val="FF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3566" tIns="73566" rIns="73566" bIns="73566" numCol="1" spcCol="1270" anchor="ctr" anchorCtr="0">
            <a:noAutofit/>
          </a:bodyPr>
          <a:lstStyle/>
          <a:p>
            <a:pPr lvl="0" algn="ctr" defTabSz="622300">
              <a:lnSpc>
                <a:spcPct val="90000"/>
              </a:lnSpc>
              <a:spcBef>
                <a:spcPct val="0"/>
              </a:spcBef>
              <a:spcAft>
                <a:spcPct val="35000"/>
              </a:spcAft>
            </a:pPr>
            <a:r>
              <a:rPr lang="en-US" sz="1400" kern="1200" dirty="0" smtClean="0"/>
              <a:t>Continuum Mechanics</a:t>
            </a:r>
            <a:endParaRPr lang="en-US" sz="1400" kern="1200" dirty="0"/>
          </a:p>
        </p:txBody>
      </p:sp>
      <p:sp>
        <p:nvSpPr>
          <p:cNvPr id="16" name="Freeform 15"/>
          <p:cNvSpPr/>
          <p:nvPr/>
        </p:nvSpPr>
        <p:spPr>
          <a:xfrm>
            <a:off x="4140731" y="1804868"/>
            <a:ext cx="673298" cy="276225"/>
          </a:xfrm>
          <a:custGeom>
            <a:avLst/>
            <a:gdLst/>
            <a:ahLst/>
            <a:cxnLst/>
            <a:rect l="0" t="0" r="0" b="0"/>
            <a:pathLst>
              <a:path>
                <a:moveTo>
                  <a:pt x="673298" y="0"/>
                </a:moveTo>
                <a:lnTo>
                  <a:pt x="673298"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reeform 16"/>
          <p:cNvSpPr/>
          <p:nvPr/>
        </p:nvSpPr>
        <p:spPr>
          <a:xfrm>
            <a:off x="3622809" y="208109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olidFill>
            <a:srgbClr val="FF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Fluid Mechanics</a:t>
            </a:r>
            <a:endParaRPr lang="en-US" sz="1200" kern="1200" dirty="0"/>
          </a:p>
        </p:txBody>
      </p:sp>
      <p:sp>
        <p:nvSpPr>
          <p:cNvPr id="18" name="Freeform 17"/>
          <p:cNvSpPr/>
          <p:nvPr/>
        </p:nvSpPr>
        <p:spPr>
          <a:xfrm>
            <a:off x="4814030" y="1804868"/>
            <a:ext cx="673298" cy="276225"/>
          </a:xfrm>
          <a:custGeom>
            <a:avLst/>
            <a:gdLst/>
            <a:ahLst/>
            <a:cxnLst/>
            <a:rect l="0" t="0" r="0" b="0"/>
            <a:pathLst>
              <a:path>
                <a:moveTo>
                  <a:pt x="0" y="0"/>
                </a:moveTo>
                <a:lnTo>
                  <a:pt x="0" y="138112"/>
                </a:lnTo>
                <a:lnTo>
                  <a:pt x="673298" y="138112"/>
                </a:lnTo>
                <a:lnTo>
                  <a:pt x="673298"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18"/>
          <p:cNvSpPr/>
          <p:nvPr/>
        </p:nvSpPr>
        <p:spPr>
          <a:xfrm>
            <a:off x="4969406" y="208109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olidFill>
            <a:srgbClr val="FF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Solid Mechanics</a:t>
            </a:r>
            <a:endParaRPr lang="en-US" sz="1200" kern="1200" dirty="0"/>
          </a:p>
        </p:txBody>
      </p:sp>
      <p:sp>
        <p:nvSpPr>
          <p:cNvPr id="20" name="Freeform 19"/>
          <p:cNvSpPr/>
          <p:nvPr/>
        </p:nvSpPr>
        <p:spPr>
          <a:xfrm>
            <a:off x="4140731" y="2771655"/>
            <a:ext cx="1346596" cy="276225"/>
          </a:xfrm>
          <a:custGeom>
            <a:avLst/>
            <a:gdLst/>
            <a:ahLst/>
            <a:cxnLst/>
            <a:rect l="0" t="0" r="0" b="0"/>
            <a:pathLst>
              <a:path>
                <a:moveTo>
                  <a:pt x="1346596" y="0"/>
                </a:moveTo>
                <a:lnTo>
                  <a:pt x="1346596"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Freeform 20"/>
          <p:cNvSpPr/>
          <p:nvPr/>
        </p:nvSpPr>
        <p:spPr>
          <a:xfrm>
            <a:off x="3622809" y="3047880"/>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olidFill>
            <a:srgbClr val="FF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Time independent</a:t>
            </a:r>
            <a:endParaRPr lang="en-US" sz="1200" kern="1200" dirty="0"/>
          </a:p>
        </p:txBody>
      </p:sp>
      <p:sp>
        <p:nvSpPr>
          <p:cNvPr id="22" name="Freeform 21"/>
          <p:cNvSpPr/>
          <p:nvPr/>
        </p:nvSpPr>
        <p:spPr>
          <a:xfrm>
            <a:off x="3467433" y="3738443"/>
            <a:ext cx="673298" cy="276225"/>
          </a:xfrm>
          <a:custGeom>
            <a:avLst/>
            <a:gdLst/>
            <a:ahLst/>
            <a:cxnLst/>
            <a:rect l="0" t="0" r="0" b="0"/>
            <a:pathLst>
              <a:path>
                <a:moveTo>
                  <a:pt x="673298" y="0"/>
                </a:moveTo>
                <a:lnTo>
                  <a:pt x="673298"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22"/>
          <p:cNvSpPr/>
          <p:nvPr/>
        </p:nvSpPr>
        <p:spPr>
          <a:xfrm>
            <a:off x="2949511" y="4014668"/>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olidFill>
            <a:srgbClr val="FF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Elasticity (reversible)</a:t>
            </a:r>
            <a:endParaRPr lang="en-US" sz="1200" kern="1200" dirty="0"/>
          </a:p>
        </p:txBody>
      </p:sp>
      <p:sp>
        <p:nvSpPr>
          <p:cNvPr id="24" name="Freeform 23"/>
          <p:cNvSpPr/>
          <p:nvPr/>
        </p:nvSpPr>
        <p:spPr>
          <a:xfrm>
            <a:off x="2794134" y="4705230"/>
            <a:ext cx="673298" cy="276225"/>
          </a:xfrm>
          <a:custGeom>
            <a:avLst/>
            <a:gdLst/>
            <a:ahLst/>
            <a:cxnLst/>
            <a:rect l="0" t="0" r="0" b="0"/>
            <a:pathLst>
              <a:path>
                <a:moveTo>
                  <a:pt x="673298" y="0"/>
                </a:moveTo>
                <a:lnTo>
                  <a:pt x="673298"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5" name="Freeform 24"/>
          <p:cNvSpPr/>
          <p:nvPr/>
        </p:nvSpPr>
        <p:spPr>
          <a:xfrm>
            <a:off x="2276213" y="4981455"/>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olidFill>
            <a:srgbClr val="FF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Linear elasticity</a:t>
            </a:r>
            <a:endParaRPr lang="en-US" sz="1200" kern="1200" dirty="0"/>
          </a:p>
        </p:txBody>
      </p:sp>
      <p:sp>
        <p:nvSpPr>
          <p:cNvPr id="26" name="Freeform 25"/>
          <p:cNvSpPr/>
          <p:nvPr/>
        </p:nvSpPr>
        <p:spPr>
          <a:xfrm>
            <a:off x="3467433" y="4705230"/>
            <a:ext cx="673298" cy="276225"/>
          </a:xfrm>
          <a:custGeom>
            <a:avLst/>
            <a:gdLst/>
            <a:ahLst/>
            <a:cxnLst/>
            <a:rect l="0" t="0" r="0" b="0"/>
            <a:pathLst>
              <a:path>
                <a:moveTo>
                  <a:pt x="0" y="0"/>
                </a:moveTo>
                <a:lnTo>
                  <a:pt x="0" y="138112"/>
                </a:lnTo>
                <a:lnTo>
                  <a:pt x="673298" y="138112"/>
                </a:lnTo>
                <a:lnTo>
                  <a:pt x="673298"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7" name="Freeform 26"/>
          <p:cNvSpPr/>
          <p:nvPr/>
        </p:nvSpPr>
        <p:spPr>
          <a:xfrm>
            <a:off x="3622809" y="4981455"/>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Nonlinear elasticity</a:t>
            </a:r>
            <a:endParaRPr lang="en-US" sz="1200" kern="1200" dirty="0"/>
          </a:p>
        </p:txBody>
      </p:sp>
      <p:sp>
        <p:nvSpPr>
          <p:cNvPr id="28" name="Freeform 27"/>
          <p:cNvSpPr/>
          <p:nvPr/>
        </p:nvSpPr>
        <p:spPr>
          <a:xfrm>
            <a:off x="2794134" y="5672018"/>
            <a:ext cx="1346596" cy="276225"/>
          </a:xfrm>
          <a:custGeom>
            <a:avLst/>
            <a:gdLst/>
            <a:ahLst/>
            <a:cxnLst/>
            <a:rect l="0" t="0" r="0" b="0"/>
            <a:pathLst>
              <a:path>
                <a:moveTo>
                  <a:pt x="1346596" y="0"/>
                </a:moveTo>
                <a:lnTo>
                  <a:pt x="1346596"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9" name="Freeform 28"/>
          <p:cNvSpPr/>
          <p:nvPr/>
        </p:nvSpPr>
        <p:spPr>
          <a:xfrm>
            <a:off x="2276213" y="594824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Material    non-linearity</a:t>
            </a:r>
            <a:endParaRPr lang="en-US" sz="1200" kern="1200" dirty="0"/>
          </a:p>
        </p:txBody>
      </p:sp>
      <p:sp>
        <p:nvSpPr>
          <p:cNvPr id="30" name="Freeform 29"/>
          <p:cNvSpPr/>
          <p:nvPr/>
        </p:nvSpPr>
        <p:spPr>
          <a:xfrm>
            <a:off x="4095011" y="5672018"/>
            <a:ext cx="91440" cy="276225"/>
          </a:xfrm>
          <a:custGeom>
            <a:avLst/>
            <a:gdLst/>
            <a:ahLst/>
            <a:cxnLst/>
            <a:rect l="0" t="0" r="0" b="0"/>
            <a:pathLst>
              <a:path>
                <a:moveTo>
                  <a:pt x="45720" y="0"/>
                </a:moveTo>
                <a:lnTo>
                  <a:pt x="4572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1" name="Freeform 30"/>
          <p:cNvSpPr/>
          <p:nvPr/>
        </p:nvSpPr>
        <p:spPr>
          <a:xfrm>
            <a:off x="3622809" y="594824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2136" tIns="62136" rIns="62136" bIns="62136" numCol="1" spcCol="1270" anchor="ctr" anchorCtr="0">
            <a:noAutofit/>
          </a:bodyPr>
          <a:lstStyle/>
          <a:p>
            <a:pPr lvl="0" algn="ctr" defTabSz="488950">
              <a:lnSpc>
                <a:spcPct val="90000"/>
              </a:lnSpc>
              <a:spcBef>
                <a:spcPct val="0"/>
              </a:spcBef>
              <a:spcAft>
                <a:spcPct val="35000"/>
              </a:spcAft>
            </a:pPr>
            <a:r>
              <a:rPr lang="en-US" sz="1100" kern="1200" dirty="0" smtClean="0"/>
              <a:t>Geometric non-linearity          (large deformation)</a:t>
            </a:r>
            <a:endParaRPr lang="en-US" sz="1100" kern="1200" dirty="0"/>
          </a:p>
        </p:txBody>
      </p:sp>
      <p:sp>
        <p:nvSpPr>
          <p:cNvPr id="32" name="Freeform 31"/>
          <p:cNvSpPr/>
          <p:nvPr/>
        </p:nvSpPr>
        <p:spPr>
          <a:xfrm>
            <a:off x="4140731" y="5672018"/>
            <a:ext cx="1346596" cy="276225"/>
          </a:xfrm>
          <a:custGeom>
            <a:avLst/>
            <a:gdLst/>
            <a:ahLst/>
            <a:cxnLst/>
            <a:rect l="0" t="0" r="0" b="0"/>
            <a:pathLst>
              <a:path>
                <a:moveTo>
                  <a:pt x="0" y="0"/>
                </a:moveTo>
                <a:lnTo>
                  <a:pt x="0" y="138112"/>
                </a:lnTo>
                <a:lnTo>
                  <a:pt x="1346596" y="138112"/>
                </a:lnTo>
                <a:lnTo>
                  <a:pt x="1346596"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3" name="Freeform 32"/>
          <p:cNvSpPr/>
          <p:nvPr/>
        </p:nvSpPr>
        <p:spPr>
          <a:xfrm>
            <a:off x="4969406" y="5948243"/>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Large strain theories</a:t>
            </a:r>
            <a:endParaRPr lang="en-US" sz="1200" kern="1200" dirty="0"/>
          </a:p>
        </p:txBody>
      </p:sp>
      <p:sp>
        <p:nvSpPr>
          <p:cNvPr id="34" name="Freeform 33"/>
          <p:cNvSpPr/>
          <p:nvPr/>
        </p:nvSpPr>
        <p:spPr>
          <a:xfrm>
            <a:off x="4140731" y="3738443"/>
            <a:ext cx="673298" cy="276225"/>
          </a:xfrm>
          <a:custGeom>
            <a:avLst/>
            <a:gdLst/>
            <a:ahLst/>
            <a:cxnLst/>
            <a:rect l="0" t="0" r="0" b="0"/>
            <a:pathLst>
              <a:path>
                <a:moveTo>
                  <a:pt x="0" y="0"/>
                </a:moveTo>
                <a:lnTo>
                  <a:pt x="0" y="138112"/>
                </a:lnTo>
                <a:lnTo>
                  <a:pt x="673298" y="138112"/>
                </a:lnTo>
                <a:lnTo>
                  <a:pt x="673298"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5" name="Freeform 34"/>
          <p:cNvSpPr/>
          <p:nvPr/>
        </p:nvSpPr>
        <p:spPr>
          <a:xfrm>
            <a:off x="4296108" y="4014668"/>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Plasticity (irreversible)</a:t>
            </a:r>
            <a:endParaRPr lang="en-US" sz="1200" kern="1200" dirty="0"/>
          </a:p>
        </p:txBody>
      </p:sp>
      <p:sp>
        <p:nvSpPr>
          <p:cNvPr id="36" name="Freeform 35"/>
          <p:cNvSpPr/>
          <p:nvPr/>
        </p:nvSpPr>
        <p:spPr>
          <a:xfrm>
            <a:off x="5487328" y="2771655"/>
            <a:ext cx="1346596" cy="276225"/>
          </a:xfrm>
          <a:custGeom>
            <a:avLst/>
            <a:gdLst/>
            <a:ahLst/>
            <a:cxnLst/>
            <a:rect l="0" t="0" r="0" b="0"/>
            <a:pathLst>
              <a:path>
                <a:moveTo>
                  <a:pt x="0" y="0"/>
                </a:moveTo>
                <a:lnTo>
                  <a:pt x="0" y="138112"/>
                </a:lnTo>
                <a:lnTo>
                  <a:pt x="1346596" y="138112"/>
                </a:lnTo>
                <a:lnTo>
                  <a:pt x="1346596"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7" name="Freeform 36"/>
          <p:cNvSpPr/>
          <p:nvPr/>
        </p:nvSpPr>
        <p:spPr>
          <a:xfrm>
            <a:off x="6316003" y="3047880"/>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smtClean="0"/>
              <a:t>Time dependent </a:t>
            </a:r>
            <a:endParaRPr lang="en-US" sz="1200" kern="1200" dirty="0"/>
          </a:p>
        </p:txBody>
      </p:sp>
      <p:sp>
        <p:nvSpPr>
          <p:cNvPr id="38" name="Freeform 37"/>
          <p:cNvSpPr/>
          <p:nvPr/>
        </p:nvSpPr>
        <p:spPr>
          <a:xfrm>
            <a:off x="6160627" y="3738443"/>
            <a:ext cx="673298" cy="276225"/>
          </a:xfrm>
          <a:custGeom>
            <a:avLst/>
            <a:gdLst/>
            <a:ahLst/>
            <a:cxnLst/>
            <a:rect l="0" t="0" r="0" b="0"/>
            <a:pathLst>
              <a:path>
                <a:moveTo>
                  <a:pt x="673298" y="0"/>
                </a:moveTo>
                <a:lnTo>
                  <a:pt x="673298" y="138112"/>
                </a:lnTo>
                <a:lnTo>
                  <a:pt x="0" y="138112"/>
                </a:lnTo>
                <a:lnTo>
                  <a:pt x="0"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9" name="Freeform 38"/>
          <p:cNvSpPr/>
          <p:nvPr/>
        </p:nvSpPr>
        <p:spPr>
          <a:xfrm>
            <a:off x="5642705" y="4014668"/>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err="1" smtClean="0"/>
              <a:t>Viscoelasticity</a:t>
            </a:r>
            <a:endParaRPr lang="en-US" sz="1200" kern="1200" dirty="0"/>
          </a:p>
        </p:txBody>
      </p:sp>
      <p:sp>
        <p:nvSpPr>
          <p:cNvPr id="40" name="Freeform 39"/>
          <p:cNvSpPr/>
          <p:nvPr/>
        </p:nvSpPr>
        <p:spPr>
          <a:xfrm>
            <a:off x="6833925" y="3738443"/>
            <a:ext cx="673298" cy="276225"/>
          </a:xfrm>
          <a:custGeom>
            <a:avLst/>
            <a:gdLst/>
            <a:ahLst/>
            <a:cxnLst/>
            <a:rect l="0" t="0" r="0" b="0"/>
            <a:pathLst>
              <a:path>
                <a:moveTo>
                  <a:pt x="0" y="0"/>
                </a:moveTo>
                <a:lnTo>
                  <a:pt x="0" y="138112"/>
                </a:lnTo>
                <a:lnTo>
                  <a:pt x="673298" y="138112"/>
                </a:lnTo>
                <a:lnTo>
                  <a:pt x="673298" y="2762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1" name="Freeform 40"/>
          <p:cNvSpPr/>
          <p:nvPr/>
        </p:nvSpPr>
        <p:spPr>
          <a:xfrm>
            <a:off x="6989302" y="4014668"/>
            <a:ext cx="1035843" cy="690562"/>
          </a:xfrm>
          <a:custGeom>
            <a:avLst/>
            <a:gdLst>
              <a:gd name="connsiteX0" fmla="*/ 0 w 1035843"/>
              <a:gd name="connsiteY0" fmla="*/ 69056 h 690562"/>
              <a:gd name="connsiteX1" fmla="*/ 20226 w 1035843"/>
              <a:gd name="connsiteY1" fmla="*/ 20226 h 690562"/>
              <a:gd name="connsiteX2" fmla="*/ 69056 w 1035843"/>
              <a:gd name="connsiteY2" fmla="*/ 0 h 690562"/>
              <a:gd name="connsiteX3" fmla="*/ 966787 w 1035843"/>
              <a:gd name="connsiteY3" fmla="*/ 0 h 690562"/>
              <a:gd name="connsiteX4" fmla="*/ 1015617 w 1035843"/>
              <a:gd name="connsiteY4" fmla="*/ 20226 h 690562"/>
              <a:gd name="connsiteX5" fmla="*/ 1035843 w 1035843"/>
              <a:gd name="connsiteY5" fmla="*/ 69056 h 690562"/>
              <a:gd name="connsiteX6" fmla="*/ 1035843 w 1035843"/>
              <a:gd name="connsiteY6" fmla="*/ 621506 h 690562"/>
              <a:gd name="connsiteX7" fmla="*/ 1015617 w 1035843"/>
              <a:gd name="connsiteY7" fmla="*/ 670336 h 690562"/>
              <a:gd name="connsiteX8" fmla="*/ 966787 w 1035843"/>
              <a:gd name="connsiteY8" fmla="*/ 690562 h 690562"/>
              <a:gd name="connsiteX9" fmla="*/ 69056 w 1035843"/>
              <a:gd name="connsiteY9" fmla="*/ 690562 h 690562"/>
              <a:gd name="connsiteX10" fmla="*/ 20226 w 1035843"/>
              <a:gd name="connsiteY10" fmla="*/ 670336 h 690562"/>
              <a:gd name="connsiteX11" fmla="*/ 0 w 1035843"/>
              <a:gd name="connsiteY11" fmla="*/ 621506 h 690562"/>
              <a:gd name="connsiteX12" fmla="*/ 0 w 1035843"/>
              <a:gd name="connsiteY12" fmla="*/ 69056 h 690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35843" h="690562">
                <a:moveTo>
                  <a:pt x="0" y="69056"/>
                </a:moveTo>
                <a:cubicBezTo>
                  <a:pt x="0" y="50741"/>
                  <a:pt x="7276" y="33177"/>
                  <a:pt x="20226" y="20226"/>
                </a:cubicBezTo>
                <a:cubicBezTo>
                  <a:pt x="33177" y="7276"/>
                  <a:pt x="50741" y="0"/>
                  <a:pt x="69056" y="0"/>
                </a:cubicBezTo>
                <a:lnTo>
                  <a:pt x="966787" y="0"/>
                </a:lnTo>
                <a:cubicBezTo>
                  <a:pt x="985102" y="0"/>
                  <a:pt x="1002666" y="7276"/>
                  <a:pt x="1015617" y="20226"/>
                </a:cubicBezTo>
                <a:cubicBezTo>
                  <a:pt x="1028567" y="33177"/>
                  <a:pt x="1035843" y="50741"/>
                  <a:pt x="1035843" y="69056"/>
                </a:cubicBezTo>
                <a:lnTo>
                  <a:pt x="1035843" y="621506"/>
                </a:lnTo>
                <a:cubicBezTo>
                  <a:pt x="1035843" y="639821"/>
                  <a:pt x="1028567" y="657385"/>
                  <a:pt x="1015617" y="670336"/>
                </a:cubicBezTo>
                <a:cubicBezTo>
                  <a:pt x="1002666" y="683287"/>
                  <a:pt x="985102" y="690562"/>
                  <a:pt x="966787" y="690562"/>
                </a:cubicBezTo>
                <a:lnTo>
                  <a:pt x="69056" y="690562"/>
                </a:lnTo>
                <a:cubicBezTo>
                  <a:pt x="50741" y="690562"/>
                  <a:pt x="33177" y="683286"/>
                  <a:pt x="20226" y="670336"/>
                </a:cubicBezTo>
                <a:cubicBezTo>
                  <a:pt x="7275" y="657385"/>
                  <a:pt x="0" y="639821"/>
                  <a:pt x="0" y="621506"/>
                </a:cubicBezTo>
                <a:lnTo>
                  <a:pt x="0" y="6905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65946" tIns="65946" rIns="65946" bIns="65946" numCol="1" spcCol="1270" anchor="ctr" anchorCtr="0">
            <a:noAutofit/>
          </a:bodyPr>
          <a:lstStyle/>
          <a:p>
            <a:pPr lvl="0" algn="ctr" defTabSz="533400">
              <a:lnSpc>
                <a:spcPct val="90000"/>
              </a:lnSpc>
              <a:spcBef>
                <a:spcPct val="0"/>
              </a:spcBef>
              <a:spcAft>
                <a:spcPct val="35000"/>
              </a:spcAft>
            </a:pPr>
            <a:r>
              <a:rPr lang="en-US" sz="1200" kern="1200" dirty="0" err="1" smtClean="0"/>
              <a:t>Viscoplasticity</a:t>
            </a:r>
            <a:endParaRPr lang="en-US" sz="1200" kern="1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bg/>
                                          </p:spTgt>
                                        </p:tgtEl>
                                        <p:attrNameLst>
                                          <p:attrName>style.visibility</p:attrName>
                                        </p:attrNameLst>
                                      </p:cBhvr>
                                      <p:to>
                                        <p:strVal val="visible"/>
                                      </p:to>
                                    </p:set>
                                    <p:animEffect transition="in" filter="fade">
                                      <p:cBhvr>
                                        <p:cTn id="17" dur="1000"/>
                                        <p:tgtEl>
                                          <p:spTgt spid="15">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xEl>
                                              <p:pRg st="0" end="0"/>
                                            </p:txEl>
                                          </p:spTgt>
                                        </p:tgtEl>
                                        <p:attrNameLst>
                                          <p:attrName>style.visibility</p:attrName>
                                        </p:attrNameLst>
                                      </p:cBhvr>
                                      <p:to>
                                        <p:strVal val="visible"/>
                                      </p:to>
                                    </p:set>
                                    <p:animEffect transition="in" filter="fade">
                                      <p:cBhvr>
                                        <p:cTn id="20" dur="1000"/>
                                        <p:tgtEl>
                                          <p:spTgt spid="1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bg/>
                                          </p:spTgt>
                                        </p:tgtEl>
                                        <p:attrNameLst>
                                          <p:attrName>style.visibility</p:attrName>
                                        </p:attrNameLst>
                                      </p:cBhvr>
                                      <p:to>
                                        <p:strVal val="visible"/>
                                      </p:to>
                                    </p:set>
                                    <p:animEffect transition="in" filter="fade">
                                      <p:cBhvr>
                                        <p:cTn id="25" dur="1000"/>
                                        <p:tgtEl>
                                          <p:spTgt spid="9">
                                            <p:bg/>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10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bg/>
                                          </p:spTgt>
                                        </p:tgtEl>
                                        <p:attrNameLst>
                                          <p:attrName>style.visibility</p:attrName>
                                        </p:attrNameLst>
                                      </p:cBhvr>
                                      <p:to>
                                        <p:strVal val="visible"/>
                                      </p:to>
                                    </p:set>
                                    <p:animEffect transition="in" filter="fade">
                                      <p:cBhvr>
                                        <p:cTn id="33" dur="1000"/>
                                        <p:tgtEl>
                                          <p:spTgt spid="19">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
                                            <p:txEl>
                                              <p:pRg st="0" end="0"/>
                                            </p:txEl>
                                          </p:spTgt>
                                        </p:tgtEl>
                                        <p:attrNameLst>
                                          <p:attrName>style.visibility</p:attrName>
                                        </p:attrNameLst>
                                      </p:cBhvr>
                                      <p:to>
                                        <p:strVal val="visible"/>
                                      </p:to>
                                    </p:set>
                                    <p:animEffect transition="in" filter="fade">
                                      <p:cBhvr>
                                        <p:cTn id="36" dur="1000"/>
                                        <p:tgtEl>
                                          <p:spTgt spid="1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bg/>
                                          </p:spTgt>
                                        </p:tgtEl>
                                        <p:attrNameLst>
                                          <p:attrName>style.visibility</p:attrName>
                                        </p:attrNameLst>
                                      </p:cBhvr>
                                      <p:to>
                                        <p:strVal val="visible"/>
                                      </p:to>
                                    </p:set>
                                    <p:animEffect transition="in" filter="fade">
                                      <p:cBhvr>
                                        <p:cTn id="41" dur="1000"/>
                                        <p:tgtEl>
                                          <p:spTgt spid="17">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
                                            <p:txEl>
                                              <p:pRg st="0" end="0"/>
                                            </p:txEl>
                                          </p:spTgt>
                                        </p:tgtEl>
                                        <p:attrNameLst>
                                          <p:attrName>style.visibility</p:attrName>
                                        </p:attrNameLst>
                                      </p:cBhvr>
                                      <p:to>
                                        <p:strVal val="visible"/>
                                      </p:to>
                                    </p:set>
                                    <p:animEffect transition="in" filter="fade">
                                      <p:cBhvr>
                                        <p:cTn id="44" dur="1000"/>
                                        <p:tgtEl>
                                          <p:spTgt spid="1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3">
                                            <p:bg/>
                                          </p:spTgt>
                                        </p:tgtEl>
                                        <p:attrNameLst>
                                          <p:attrName>style.visibility</p:attrName>
                                        </p:attrNameLst>
                                      </p:cBhvr>
                                      <p:to>
                                        <p:strVal val="visible"/>
                                      </p:to>
                                    </p:set>
                                    <p:animEffect transition="in" filter="fade">
                                      <p:cBhvr>
                                        <p:cTn id="49" dur="1000"/>
                                        <p:tgtEl>
                                          <p:spTgt spid="13">
                                            <p:bg/>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
                                            <p:txEl>
                                              <p:pRg st="0" end="0"/>
                                            </p:txEl>
                                          </p:spTgt>
                                        </p:tgtEl>
                                        <p:attrNameLst>
                                          <p:attrName>style.visibility</p:attrName>
                                        </p:attrNameLst>
                                      </p:cBhvr>
                                      <p:to>
                                        <p:strVal val="visible"/>
                                      </p:to>
                                    </p:set>
                                    <p:animEffect transition="in" filter="fade">
                                      <p:cBhvr>
                                        <p:cTn id="52" dur="1000"/>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bg/>
                                          </p:spTgt>
                                        </p:tgtEl>
                                        <p:attrNameLst>
                                          <p:attrName>style.visibility</p:attrName>
                                        </p:attrNameLst>
                                      </p:cBhvr>
                                      <p:to>
                                        <p:strVal val="visible"/>
                                      </p:to>
                                    </p:set>
                                    <p:animEffect transition="in" filter="fade">
                                      <p:cBhvr>
                                        <p:cTn id="57" dur="1000"/>
                                        <p:tgtEl>
                                          <p:spTgt spid="11">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
                                            <p:txEl>
                                              <p:pRg st="0" end="0"/>
                                            </p:txEl>
                                          </p:spTgt>
                                        </p:tgtEl>
                                        <p:attrNameLst>
                                          <p:attrName>style.visibility</p:attrName>
                                        </p:attrNameLst>
                                      </p:cBhvr>
                                      <p:to>
                                        <p:strVal val="visible"/>
                                      </p:to>
                                    </p:set>
                                    <p:animEffect transition="in" filter="fade">
                                      <p:cBhvr>
                                        <p:cTn id="60" dur="1000"/>
                                        <p:tgtEl>
                                          <p:spTgt spid="11">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7">
                                            <p:bg/>
                                          </p:spTgt>
                                        </p:tgtEl>
                                        <p:attrNameLst>
                                          <p:attrName>style.visibility</p:attrName>
                                        </p:attrNameLst>
                                      </p:cBhvr>
                                      <p:to>
                                        <p:strVal val="visible"/>
                                      </p:to>
                                    </p:set>
                                    <p:animEffect transition="in" filter="fade">
                                      <p:cBhvr>
                                        <p:cTn id="65" dur="1000"/>
                                        <p:tgtEl>
                                          <p:spTgt spid="37">
                                            <p:bg/>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7">
                                            <p:txEl>
                                              <p:pRg st="0" end="0"/>
                                            </p:txEl>
                                          </p:spTgt>
                                        </p:tgtEl>
                                        <p:attrNameLst>
                                          <p:attrName>style.visibility</p:attrName>
                                        </p:attrNameLst>
                                      </p:cBhvr>
                                      <p:to>
                                        <p:strVal val="visible"/>
                                      </p:to>
                                    </p:set>
                                    <p:animEffect transition="in" filter="fade">
                                      <p:cBhvr>
                                        <p:cTn id="68" dur="1000"/>
                                        <p:tgtEl>
                                          <p:spTgt spid="37">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21">
                                            <p:bg/>
                                          </p:spTgt>
                                        </p:tgtEl>
                                        <p:attrNameLst>
                                          <p:attrName>style.visibility</p:attrName>
                                        </p:attrNameLst>
                                      </p:cBhvr>
                                      <p:to>
                                        <p:strVal val="visible"/>
                                      </p:to>
                                    </p:set>
                                    <p:animEffect transition="in" filter="fade">
                                      <p:cBhvr>
                                        <p:cTn id="73" dur="1000"/>
                                        <p:tgtEl>
                                          <p:spTgt spid="21">
                                            <p:bg/>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1">
                                            <p:txEl>
                                              <p:pRg st="0" end="0"/>
                                            </p:txEl>
                                          </p:spTgt>
                                        </p:tgtEl>
                                        <p:attrNameLst>
                                          <p:attrName>style.visibility</p:attrName>
                                        </p:attrNameLst>
                                      </p:cBhvr>
                                      <p:to>
                                        <p:strVal val="visible"/>
                                      </p:to>
                                    </p:set>
                                    <p:animEffect transition="in" filter="fade">
                                      <p:cBhvr>
                                        <p:cTn id="76" dur="1000"/>
                                        <p:tgtEl>
                                          <p:spTgt spid="21">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9">
                                            <p:bg/>
                                          </p:spTgt>
                                        </p:tgtEl>
                                        <p:attrNameLst>
                                          <p:attrName>style.visibility</p:attrName>
                                        </p:attrNameLst>
                                      </p:cBhvr>
                                      <p:to>
                                        <p:strVal val="visible"/>
                                      </p:to>
                                    </p:set>
                                    <p:animEffect transition="in" filter="fade">
                                      <p:cBhvr>
                                        <p:cTn id="81" dur="1000"/>
                                        <p:tgtEl>
                                          <p:spTgt spid="39">
                                            <p:bg/>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9">
                                            <p:txEl>
                                              <p:pRg st="0" end="0"/>
                                            </p:txEl>
                                          </p:spTgt>
                                        </p:tgtEl>
                                        <p:attrNameLst>
                                          <p:attrName>style.visibility</p:attrName>
                                        </p:attrNameLst>
                                      </p:cBhvr>
                                      <p:to>
                                        <p:strVal val="visible"/>
                                      </p:to>
                                    </p:set>
                                    <p:animEffect transition="in" filter="fade">
                                      <p:cBhvr>
                                        <p:cTn id="84" dur="1000"/>
                                        <p:tgtEl>
                                          <p:spTgt spid="39">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1">
                                            <p:bg/>
                                          </p:spTgt>
                                        </p:tgtEl>
                                        <p:attrNameLst>
                                          <p:attrName>style.visibility</p:attrName>
                                        </p:attrNameLst>
                                      </p:cBhvr>
                                      <p:to>
                                        <p:strVal val="visible"/>
                                      </p:to>
                                    </p:set>
                                    <p:animEffect transition="in" filter="fade">
                                      <p:cBhvr>
                                        <p:cTn id="89" dur="1000"/>
                                        <p:tgtEl>
                                          <p:spTgt spid="41">
                                            <p:bg/>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1">
                                            <p:txEl>
                                              <p:pRg st="0" end="0"/>
                                            </p:txEl>
                                          </p:spTgt>
                                        </p:tgtEl>
                                        <p:attrNameLst>
                                          <p:attrName>style.visibility</p:attrName>
                                        </p:attrNameLst>
                                      </p:cBhvr>
                                      <p:to>
                                        <p:strVal val="visible"/>
                                      </p:to>
                                    </p:set>
                                    <p:animEffect transition="in" filter="fade">
                                      <p:cBhvr>
                                        <p:cTn id="92" dur="1000"/>
                                        <p:tgtEl>
                                          <p:spTgt spid="41">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3">
                                            <p:bg/>
                                          </p:spTgt>
                                        </p:tgtEl>
                                        <p:attrNameLst>
                                          <p:attrName>style.visibility</p:attrName>
                                        </p:attrNameLst>
                                      </p:cBhvr>
                                      <p:to>
                                        <p:strVal val="visible"/>
                                      </p:to>
                                    </p:set>
                                    <p:animEffect transition="in" filter="fade">
                                      <p:cBhvr>
                                        <p:cTn id="97" dur="1000"/>
                                        <p:tgtEl>
                                          <p:spTgt spid="23">
                                            <p:bg/>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3">
                                            <p:txEl>
                                              <p:pRg st="0" end="0"/>
                                            </p:txEl>
                                          </p:spTgt>
                                        </p:tgtEl>
                                        <p:attrNameLst>
                                          <p:attrName>style.visibility</p:attrName>
                                        </p:attrNameLst>
                                      </p:cBhvr>
                                      <p:to>
                                        <p:strVal val="visible"/>
                                      </p:to>
                                    </p:set>
                                    <p:animEffect transition="in" filter="fade">
                                      <p:cBhvr>
                                        <p:cTn id="100" dur="1000"/>
                                        <p:tgtEl>
                                          <p:spTgt spid="23">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35">
                                            <p:bg/>
                                          </p:spTgt>
                                        </p:tgtEl>
                                        <p:attrNameLst>
                                          <p:attrName>style.visibility</p:attrName>
                                        </p:attrNameLst>
                                      </p:cBhvr>
                                      <p:to>
                                        <p:strVal val="visible"/>
                                      </p:to>
                                    </p:set>
                                    <p:animEffect transition="in" filter="fade">
                                      <p:cBhvr>
                                        <p:cTn id="105" dur="1000"/>
                                        <p:tgtEl>
                                          <p:spTgt spid="35">
                                            <p:bg/>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5">
                                            <p:txEl>
                                              <p:pRg st="0" end="0"/>
                                            </p:txEl>
                                          </p:spTgt>
                                        </p:tgtEl>
                                        <p:attrNameLst>
                                          <p:attrName>style.visibility</p:attrName>
                                        </p:attrNameLst>
                                      </p:cBhvr>
                                      <p:to>
                                        <p:strVal val="visible"/>
                                      </p:to>
                                    </p:set>
                                    <p:animEffect transition="in" filter="fade">
                                      <p:cBhvr>
                                        <p:cTn id="108" dur="1000"/>
                                        <p:tgtEl>
                                          <p:spTgt spid="35">
                                            <p:txEl>
                                              <p:pRg st="0" end="0"/>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25">
                                            <p:bg/>
                                          </p:spTgt>
                                        </p:tgtEl>
                                        <p:attrNameLst>
                                          <p:attrName>style.visibility</p:attrName>
                                        </p:attrNameLst>
                                      </p:cBhvr>
                                      <p:to>
                                        <p:strVal val="visible"/>
                                      </p:to>
                                    </p:set>
                                    <p:animEffect transition="in" filter="fade">
                                      <p:cBhvr>
                                        <p:cTn id="113" dur="1000"/>
                                        <p:tgtEl>
                                          <p:spTgt spid="25">
                                            <p:bg/>
                                          </p:spTgt>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25">
                                            <p:txEl>
                                              <p:pRg st="0" end="0"/>
                                            </p:txEl>
                                          </p:spTgt>
                                        </p:tgtEl>
                                        <p:attrNameLst>
                                          <p:attrName>style.visibility</p:attrName>
                                        </p:attrNameLst>
                                      </p:cBhvr>
                                      <p:to>
                                        <p:strVal val="visible"/>
                                      </p:to>
                                    </p:set>
                                    <p:animEffect transition="in" filter="fade">
                                      <p:cBhvr>
                                        <p:cTn id="116" dur="1000"/>
                                        <p:tgtEl>
                                          <p:spTgt spid="25">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27">
                                            <p:bg/>
                                          </p:spTgt>
                                        </p:tgtEl>
                                        <p:attrNameLst>
                                          <p:attrName>style.visibility</p:attrName>
                                        </p:attrNameLst>
                                      </p:cBhvr>
                                      <p:to>
                                        <p:strVal val="visible"/>
                                      </p:to>
                                    </p:set>
                                    <p:animEffect transition="in" filter="fade">
                                      <p:cBhvr>
                                        <p:cTn id="121" dur="1000"/>
                                        <p:tgtEl>
                                          <p:spTgt spid="27">
                                            <p:bg/>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27">
                                            <p:txEl>
                                              <p:pRg st="0" end="0"/>
                                            </p:txEl>
                                          </p:spTgt>
                                        </p:tgtEl>
                                        <p:attrNameLst>
                                          <p:attrName>style.visibility</p:attrName>
                                        </p:attrNameLst>
                                      </p:cBhvr>
                                      <p:to>
                                        <p:strVal val="visible"/>
                                      </p:to>
                                    </p:set>
                                    <p:animEffect transition="in" filter="fade">
                                      <p:cBhvr>
                                        <p:cTn id="124" dur="1000"/>
                                        <p:tgtEl>
                                          <p:spTgt spid="27">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29">
                                            <p:bg/>
                                          </p:spTgt>
                                        </p:tgtEl>
                                        <p:attrNameLst>
                                          <p:attrName>style.visibility</p:attrName>
                                        </p:attrNameLst>
                                      </p:cBhvr>
                                      <p:to>
                                        <p:strVal val="visible"/>
                                      </p:to>
                                    </p:set>
                                    <p:animEffect transition="in" filter="fade">
                                      <p:cBhvr>
                                        <p:cTn id="129" dur="1000"/>
                                        <p:tgtEl>
                                          <p:spTgt spid="29">
                                            <p:bg/>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9">
                                            <p:txEl>
                                              <p:pRg st="0" end="0"/>
                                            </p:txEl>
                                          </p:spTgt>
                                        </p:tgtEl>
                                        <p:attrNameLst>
                                          <p:attrName>style.visibility</p:attrName>
                                        </p:attrNameLst>
                                      </p:cBhvr>
                                      <p:to>
                                        <p:strVal val="visible"/>
                                      </p:to>
                                    </p:set>
                                    <p:animEffect transition="in" filter="fade">
                                      <p:cBhvr>
                                        <p:cTn id="132" dur="1000"/>
                                        <p:tgtEl>
                                          <p:spTgt spid="29">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1">
                                            <p:bg/>
                                          </p:spTgt>
                                        </p:tgtEl>
                                        <p:attrNameLst>
                                          <p:attrName>style.visibility</p:attrName>
                                        </p:attrNameLst>
                                      </p:cBhvr>
                                      <p:to>
                                        <p:strVal val="visible"/>
                                      </p:to>
                                    </p:set>
                                    <p:animEffect transition="in" filter="fade">
                                      <p:cBhvr>
                                        <p:cTn id="137" dur="1000"/>
                                        <p:tgtEl>
                                          <p:spTgt spid="31">
                                            <p:bg/>
                                          </p:spTgt>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31">
                                            <p:txEl>
                                              <p:pRg st="0" end="0"/>
                                            </p:txEl>
                                          </p:spTgt>
                                        </p:tgtEl>
                                        <p:attrNameLst>
                                          <p:attrName>style.visibility</p:attrName>
                                        </p:attrNameLst>
                                      </p:cBhvr>
                                      <p:to>
                                        <p:strVal val="visible"/>
                                      </p:to>
                                    </p:set>
                                    <p:animEffect transition="in" filter="fade">
                                      <p:cBhvr>
                                        <p:cTn id="140" dur="1000"/>
                                        <p:tgtEl>
                                          <p:spTgt spid="31">
                                            <p:txEl>
                                              <p:pRg st="0" end="0"/>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33">
                                            <p:bg/>
                                          </p:spTgt>
                                        </p:tgtEl>
                                        <p:attrNameLst>
                                          <p:attrName>style.visibility</p:attrName>
                                        </p:attrNameLst>
                                      </p:cBhvr>
                                      <p:to>
                                        <p:strVal val="visible"/>
                                      </p:to>
                                    </p:set>
                                    <p:animEffect transition="in" filter="fade">
                                      <p:cBhvr>
                                        <p:cTn id="145" dur="1000"/>
                                        <p:tgtEl>
                                          <p:spTgt spid="33">
                                            <p:bg/>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33">
                                            <p:txEl>
                                              <p:pRg st="0" end="0"/>
                                            </p:txEl>
                                          </p:spTgt>
                                        </p:tgtEl>
                                        <p:attrNameLst>
                                          <p:attrName>style.visibility</p:attrName>
                                        </p:attrNameLst>
                                      </p:cBhvr>
                                      <p:to>
                                        <p:strVal val="visible"/>
                                      </p:to>
                                    </p:set>
                                    <p:animEffect transition="in" filter="fade">
                                      <p:cBhvr>
                                        <p:cTn id="148" dur="10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9" grpId="0" build="allAtOnce" animBg="1"/>
      <p:bldP spid="11" grpId="0" build="allAtOnce" animBg="1"/>
      <p:bldP spid="13" grpId="0" build="allAtOnce" animBg="1"/>
      <p:bldP spid="15" grpId="0" build="allAtOnce" animBg="1"/>
      <p:bldP spid="17" grpId="0" build="allAtOnce" animBg="1"/>
      <p:bldP spid="19" grpId="0" build="allAtOnce" animBg="1"/>
      <p:bldP spid="21" grpId="0" build="allAtOnce" animBg="1"/>
      <p:bldP spid="23" grpId="0" build="allAtOnce" animBg="1"/>
      <p:bldP spid="25" grpId="0" build="allAtOnce" animBg="1"/>
      <p:bldP spid="27" grpId="0" build="allAtOnce" animBg="1"/>
      <p:bldP spid="29" grpId="0" build="allAtOnce" animBg="1"/>
      <p:bldP spid="31" grpId="0" build="allAtOnce" animBg="1"/>
      <p:bldP spid="33" grpId="0" build="allAtOnce" animBg="1"/>
      <p:bldP spid="35" grpId="0" build="allAtOnce" animBg="1"/>
      <p:bldP spid="37" grpId="0" build="allAtOnce" animBg="1"/>
      <p:bldP spid="39" grpId="0" build="allAtOnce" animBg="1"/>
      <p:bldP spid="41"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899428"/>
            <a:ext cx="6840760" cy="400110"/>
          </a:xfrm>
          <a:prstGeom prst="rect">
            <a:avLst/>
          </a:prstGeom>
          <a:noFill/>
        </p:spPr>
        <p:txBody>
          <a:bodyPr wrap="square" rtlCol="0">
            <a:spAutoFit/>
          </a:bodyPr>
          <a:lstStyle/>
          <a:p>
            <a:r>
              <a:rPr lang="en-US" sz="2000" b="1" dirty="0" smtClean="0">
                <a:solidFill>
                  <a:srgbClr val="FF0000"/>
                </a:solidFill>
              </a:rPr>
              <a:t>In matrix notation, the tractions are written:</a:t>
            </a:r>
            <a:endParaRPr lang="en-US" sz="2000" b="1" dirty="0">
              <a:solidFill>
                <a:srgbClr val="FF0000"/>
              </a:solidFill>
            </a:endParaRPr>
          </a:p>
        </p:txBody>
      </p:sp>
      <p:graphicFrame>
        <p:nvGraphicFramePr>
          <p:cNvPr id="5" name="Object 4"/>
          <p:cNvGraphicFramePr>
            <a:graphicFrameLocks noChangeAspect="1"/>
          </p:cNvGraphicFramePr>
          <p:nvPr/>
        </p:nvGraphicFramePr>
        <p:xfrm>
          <a:off x="2627784" y="1964030"/>
          <a:ext cx="3744416" cy="1825010"/>
        </p:xfrm>
        <a:graphic>
          <a:graphicData uri="http://schemas.openxmlformats.org/presentationml/2006/ole">
            <p:oleObj spid="_x0000_s23554" name="Equation" r:id="rId4" imgW="1511280" imgH="736560" progId="Equation.3">
              <p:embed/>
            </p:oleObj>
          </a:graphicData>
        </a:graphic>
      </p:graphicFrame>
      <p:sp>
        <p:nvSpPr>
          <p:cNvPr id="6" name="TextBox 5"/>
          <p:cNvSpPr txBox="1"/>
          <p:nvPr/>
        </p:nvSpPr>
        <p:spPr>
          <a:xfrm>
            <a:off x="755576" y="4438853"/>
            <a:ext cx="7776864" cy="707886"/>
          </a:xfrm>
          <a:prstGeom prst="rect">
            <a:avLst/>
          </a:prstGeom>
          <a:noFill/>
        </p:spPr>
        <p:txBody>
          <a:bodyPr wrap="square" rtlCol="0">
            <a:spAutoFit/>
          </a:bodyPr>
          <a:lstStyle/>
          <a:p>
            <a:r>
              <a:rPr lang="en-US" sz="2000" b="1" dirty="0" smtClean="0">
                <a:solidFill>
                  <a:srgbClr val="00B0F0"/>
                </a:solidFill>
              </a:rPr>
              <a:t>This matrix is generally referred to as the stress tensor. It’s the complete representation of stress at a point </a:t>
            </a:r>
            <a:endParaRPr lang="en-US" sz="2000" b="1" dirty="0">
              <a:solidFill>
                <a:srgbClr val="00B0F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down)">
                                      <p:cBhvr>
                                        <p:cTn id="19"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p:cNvGrpSpPr/>
          <p:nvPr/>
        </p:nvGrpSpPr>
        <p:grpSpPr>
          <a:xfrm>
            <a:off x="4707311" y="2915652"/>
            <a:ext cx="1302277" cy="848880"/>
            <a:chOff x="3629763" y="1907540"/>
            <a:chExt cx="1302277" cy="848880"/>
          </a:xfrm>
        </p:grpSpPr>
        <p:cxnSp>
          <p:nvCxnSpPr>
            <p:cNvPr id="61" name="Straight Arrow Connector 60"/>
            <p:cNvCxnSpPr/>
            <p:nvPr/>
          </p:nvCxnSpPr>
          <p:spPr>
            <a:xfrm flipV="1">
              <a:off x="3629763" y="2132856"/>
              <a:ext cx="870229" cy="623564"/>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427984" y="1907540"/>
              <a:ext cx="504056" cy="369332"/>
            </a:xfrm>
            <a:prstGeom prst="rect">
              <a:avLst/>
            </a:prstGeom>
            <a:noFill/>
          </p:spPr>
          <p:txBody>
            <a:bodyPr wrap="square" rtlCol="0">
              <a:spAutoFit/>
            </a:bodyPr>
            <a:lstStyle/>
            <a:p>
              <a:r>
                <a:rPr lang="en-US" dirty="0" smtClean="0"/>
                <a:t>T</a:t>
              </a:r>
              <a:endParaRPr lang="en-US" dirty="0"/>
            </a:p>
          </p:txBody>
        </p:sp>
      </p:grpSp>
      <p:grpSp>
        <p:nvGrpSpPr>
          <p:cNvPr id="113" name="Group 112"/>
          <p:cNvGrpSpPr/>
          <p:nvPr/>
        </p:nvGrpSpPr>
        <p:grpSpPr>
          <a:xfrm>
            <a:off x="4704752" y="2564904"/>
            <a:ext cx="872788" cy="1191694"/>
            <a:chOff x="3627204" y="1556792"/>
            <a:chExt cx="872788" cy="1191694"/>
          </a:xfrm>
        </p:grpSpPr>
        <p:cxnSp>
          <p:nvCxnSpPr>
            <p:cNvPr id="62" name="Straight Arrow Connector 61"/>
            <p:cNvCxnSpPr/>
            <p:nvPr/>
          </p:nvCxnSpPr>
          <p:spPr>
            <a:xfrm flipV="1">
              <a:off x="3627204" y="1844824"/>
              <a:ext cx="512748" cy="903662"/>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995936" y="1556792"/>
              <a:ext cx="504056" cy="400110"/>
            </a:xfrm>
            <a:prstGeom prst="rect">
              <a:avLst/>
            </a:prstGeom>
            <a:noFill/>
          </p:spPr>
          <p:txBody>
            <a:bodyPr wrap="square" rtlCol="0">
              <a:spAutoFit/>
            </a:bodyPr>
            <a:lstStyle/>
            <a:p>
              <a:r>
                <a:rPr lang="en-US" dirty="0" err="1" smtClean="0"/>
                <a:t>T</a:t>
              </a:r>
              <a:r>
                <a:rPr lang="en-US" sz="2000" baseline="-25000" dirty="0" err="1" smtClean="0"/>
                <a:t>n</a:t>
              </a:r>
              <a:endParaRPr lang="en-US" dirty="0"/>
            </a:p>
          </p:txBody>
        </p:sp>
      </p:grpSp>
      <p:grpSp>
        <p:nvGrpSpPr>
          <p:cNvPr id="120" name="Group 119"/>
          <p:cNvGrpSpPr/>
          <p:nvPr/>
        </p:nvGrpSpPr>
        <p:grpSpPr>
          <a:xfrm>
            <a:off x="4713543" y="3774706"/>
            <a:ext cx="817680" cy="474744"/>
            <a:chOff x="4045066" y="3247854"/>
            <a:chExt cx="817680" cy="474744"/>
          </a:xfrm>
        </p:grpSpPr>
        <p:cxnSp>
          <p:nvCxnSpPr>
            <p:cNvPr id="68" name="Straight Arrow Connector 67"/>
            <p:cNvCxnSpPr/>
            <p:nvPr/>
          </p:nvCxnSpPr>
          <p:spPr>
            <a:xfrm>
              <a:off x="4045066" y="3247854"/>
              <a:ext cx="411872" cy="339864"/>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4358690" y="3322488"/>
              <a:ext cx="504056" cy="400110"/>
            </a:xfrm>
            <a:prstGeom prst="rect">
              <a:avLst/>
            </a:prstGeom>
            <a:noFill/>
          </p:spPr>
          <p:txBody>
            <a:bodyPr wrap="square" rtlCol="0">
              <a:spAutoFit/>
            </a:bodyPr>
            <a:lstStyle/>
            <a:p>
              <a:r>
                <a:rPr lang="en-US" dirty="0" smtClean="0"/>
                <a:t>T</a:t>
              </a:r>
              <a:r>
                <a:rPr lang="en-US" sz="2000" baseline="-25000" dirty="0" smtClean="0"/>
                <a:t>s</a:t>
              </a:r>
              <a:endParaRPr lang="en-US" dirty="0"/>
            </a:p>
          </p:txBody>
        </p:sp>
      </p:grpSp>
      <p:grpSp>
        <p:nvGrpSpPr>
          <p:cNvPr id="115" name="Group 114"/>
          <p:cNvGrpSpPr/>
          <p:nvPr/>
        </p:nvGrpSpPr>
        <p:grpSpPr>
          <a:xfrm>
            <a:off x="4749532" y="3441633"/>
            <a:ext cx="1056665" cy="400110"/>
            <a:chOff x="3671984" y="2433521"/>
            <a:chExt cx="1056665" cy="400110"/>
          </a:xfrm>
        </p:grpSpPr>
        <p:cxnSp>
          <p:nvCxnSpPr>
            <p:cNvPr id="71" name="Straight Arrow Connector 70"/>
            <p:cNvCxnSpPr/>
            <p:nvPr/>
          </p:nvCxnSpPr>
          <p:spPr>
            <a:xfrm>
              <a:off x="3671984" y="2780928"/>
              <a:ext cx="684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224593" y="2433521"/>
              <a:ext cx="504056" cy="400110"/>
            </a:xfrm>
            <a:prstGeom prst="rect">
              <a:avLst/>
            </a:prstGeom>
            <a:noFill/>
          </p:spPr>
          <p:txBody>
            <a:bodyPr wrap="square" rtlCol="0">
              <a:spAutoFit/>
            </a:bodyPr>
            <a:lstStyle/>
            <a:p>
              <a:r>
                <a:rPr lang="en-US" dirty="0" err="1" smtClean="0"/>
                <a:t>T</a:t>
              </a:r>
              <a:r>
                <a:rPr lang="en-US" sz="2000" baseline="-25000" dirty="0" err="1" smtClean="0"/>
                <a:t>x</a:t>
              </a:r>
              <a:endParaRPr lang="en-US" dirty="0"/>
            </a:p>
          </p:txBody>
        </p:sp>
      </p:grpSp>
      <p:grpSp>
        <p:nvGrpSpPr>
          <p:cNvPr id="116" name="Group 115"/>
          <p:cNvGrpSpPr/>
          <p:nvPr/>
        </p:nvGrpSpPr>
        <p:grpSpPr>
          <a:xfrm>
            <a:off x="4544920" y="2757936"/>
            <a:ext cx="504056" cy="969174"/>
            <a:chOff x="3467372" y="1749824"/>
            <a:chExt cx="504056" cy="969174"/>
          </a:xfrm>
        </p:grpSpPr>
        <p:cxnSp>
          <p:nvCxnSpPr>
            <p:cNvPr id="74" name="Straight Arrow Connector 73"/>
            <p:cNvCxnSpPr/>
            <p:nvPr/>
          </p:nvCxnSpPr>
          <p:spPr>
            <a:xfrm flipV="1">
              <a:off x="3612146" y="2060848"/>
              <a:ext cx="0" cy="658150"/>
            </a:xfrm>
            <a:prstGeom prst="straightConnector1">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84" name="TextBox 83"/>
            <p:cNvSpPr txBox="1"/>
            <p:nvPr/>
          </p:nvSpPr>
          <p:spPr>
            <a:xfrm>
              <a:off x="3467372" y="1749824"/>
              <a:ext cx="504056" cy="400110"/>
            </a:xfrm>
            <a:prstGeom prst="rect">
              <a:avLst/>
            </a:prstGeom>
            <a:noFill/>
          </p:spPr>
          <p:txBody>
            <a:bodyPr wrap="square" rtlCol="0">
              <a:spAutoFit/>
            </a:bodyPr>
            <a:lstStyle/>
            <a:p>
              <a:r>
                <a:rPr lang="en-US" dirty="0" smtClean="0"/>
                <a:t>T</a:t>
              </a:r>
              <a:r>
                <a:rPr lang="en-US" sz="2000" baseline="-25000" dirty="0" smtClean="0"/>
                <a:t>y</a:t>
              </a:r>
              <a:endParaRPr lang="en-US" dirty="0"/>
            </a:p>
          </p:txBody>
        </p:sp>
      </p:grpSp>
      <p:grpSp>
        <p:nvGrpSpPr>
          <p:cNvPr id="117" name="Group 116"/>
          <p:cNvGrpSpPr/>
          <p:nvPr/>
        </p:nvGrpSpPr>
        <p:grpSpPr>
          <a:xfrm>
            <a:off x="3850106" y="3789040"/>
            <a:ext cx="791258" cy="471360"/>
            <a:chOff x="2772558" y="2780928"/>
            <a:chExt cx="791258" cy="471360"/>
          </a:xfrm>
        </p:grpSpPr>
        <p:cxnSp>
          <p:nvCxnSpPr>
            <p:cNvPr id="75" name="Straight Arrow Connector 74"/>
            <p:cNvCxnSpPr/>
            <p:nvPr/>
          </p:nvCxnSpPr>
          <p:spPr>
            <a:xfrm flipH="1">
              <a:off x="3059832" y="2780928"/>
              <a:ext cx="503984" cy="36004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2772558" y="2852178"/>
              <a:ext cx="504056" cy="400110"/>
            </a:xfrm>
            <a:prstGeom prst="rect">
              <a:avLst/>
            </a:prstGeom>
            <a:noFill/>
          </p:spPr>
          <p:txBody>
            <a:bodyPr wrap="square" rtlCol="0">
              <a:spAutoFit/>
            </a:bodyPr>
            <a:lstStyle/>
            <a:p>
              <a:r>
                <a:rPr lang="en-US" dirty="0" err="1" smtClean="0"/>
                <a:t>T</a:t>
              </a:r>
              <a:r>
                <a:rPr lang="en-US" sz="2000" baseline="-25000" dirty="0" err="1" smtClean="0"/>
                <a:t>z</a:t>
              </a:r>
              <a:endParaRPr lang="en-US" dirty="0"/>
            </a:p>
          </p:txBody>
        </p:sp>
      </p:grpSp>
      <p:grpSp>
        <p:nvGrpSpPr>
          <p:cNvPr id="107" name="Group 106"/>
          <p:cNvGrpSpPr/>
          <p:nvPr/>
        </p:nvGrpSpPr>
        <p:grpSpPr>
          <a:xfrm>
            <a:off x="3777340" y="4785277"/>
            <a:ext cx="1320652" cy="1354452"/>
            <a:chOff x="2699792" y="3777165"/>
            <a:chExt cx="1320652" cy="1354452"/>
          </a:xfrm>
        </p:grpSpPr>
        <p:grpSp>
          <p:nvGrpSpPr>
            <p:cNvPr id="58" name="Group 57"/>
            <p:cNvGrpSpPr/>
            <p:nvPr/>
          </p:nvGrpSpPr>
          <p:grpSpPr>
            <a:xfrm>
              <a:off x="2915816" y="3943415"/>
              <a:ext cx="674782" cy="949495"/>
              <a:chOff x="2915816" y="3943415"/>
              <a:chExt cx="674782" cy="949495"/>
            </a:xfrm>
          </p:grpSpPr>
          <p:cxnSp>
            <p:nvCxnSpPr>
              <p:cNvPr id="38" name="Straight Arrow Connector 37"/>
              <p:cNvCxnSpPr/>
              <p:nvPr/>
            </p:nvCxnSpPr>
            <p:spPr>
              <a:xfrm flipV="1">
                <a:off x="3275856" y="4352910"/>
                <a:ext cx="363" cy="540000"/>
              </a:xfrm>
              <a:prstGeom prst="straightConnector1">
                <a:avLst/>
              </a:prstGeom>
              <a:ln w="19050">
                <a:solidFill>
                  <a:srgbClr val="0070C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flipH="1">
                <a:off x="3203848" y="3943415"/>
                <a:ext cx="386750" cy="277673"/>
              </a:xfrm>
              <a:prstGeom prst="straightConnector1">
                <a:avLst/>
              </a:prstGeom>
              <a:ln w="19050">
                <a:solidFill>
                  <a:srgbClr val="00B050"/>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915816" y="4172830"/>
                <a:ext cx="540000" cy="0"/>
              </a:xfrm>
              <a:prstGeom prst="straightConnector1">
                <a:avLst/>
              </a:prstGeom>
              <a:ln w="19050">
                <a:solidFill>
                  <a:srgbClr val="FF0000"/>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3276614" y="4173588"/>
                <a:ext cx="363" cy="216000"/>
              </a:xfrm>
              <a:prstGeom prst="straightConnector1">
                <a:avLst/>
              </a:prstGeom>
              <a:ln w="19050">
                <a:solidFill>
                  <a:srgbClr val="0070C0"/>
                </a:solidFill>
                <a:prstDash val="sysDot"/>
                <a:headEnd type="none" w="med" len="med"/>
                <a:tailEnd type="none" w="med" len="med"/>
              </a:ln>
            </p:spPr>
            <p:style>
              <a:lnRef idx="1">
                <a:schemeClr val="dk1"/>
              </a:lnRef>
              <a:fillRef idx="0">
                <a:schemeClr val="dk1"/>
              </a:fillRef>
              <a:effectRef idx="0">
                <a:schemeClr val="dk1"/>
              </a:effectRef>
              <a:fontRef idx="minor">
                <a:schemeClr val="tx1"/>
              </a:fontRef>
            </p:style>
          </p:cxnSp>
        </p:grpSp>
        <p:sp>
          <p:nvSpPr>
            <p:cNvPr id="93" name="TextBox 92"/>
            <p:cNvSpPr txBox="1"/>
            <p:nvPr/>
          </p:nvSpPr>
          <p:spPr>
            <a:xfrm>
              <a:off x="2987066" y="4762285"/>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yy</a:t>
              </a:r>
              <a:endParaRPr lang="en-US" dirty="0"/>
            </a:p>
          </p:txBody>
        </p:sp>
        <p:sp>
          <p:nvSpPr>
            <p:cNvPr id="95" name="TextBox 94"/>
            <p:cNvSpPr txBox="1"/>
            <p:nvPr/>
          </p:nvSpPr>
          <p:spPr>
            <a:xfrm>
              <a:off x="2699792" y="4041447"/>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yx</a:t>
              </a:r>
              <a:endParaRPr lang="en-US" dirty="0"/>
            </a:p>
          </p:txBody>
        </p:sp>
        <p:sp>
          <p:nvSpPr>
            <p:cNvPr id="96" name="TextBox 95"/>
            <p:cNvSpPr txBox="1"/>
            <p:nvPr/>
          </p:nvSpPr>
          <p:spPr>
            <a:xfrm>
              <a:off x="3516388" y="3777165"/>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yz</a:t>
              </a:r>
              <a:endParaRPr lang="en-US" dirty="0"/>
            </a:p>
          </p:txBody>
        </p:sp>
      </p:grpSp>
      <p:grpSp>
        <p:nvGrpSpPr>
          <p:cNvPr id="106" name="Group 105"/>
          <p:cNvGrpSpPr/>
          <p:nvPr/>
        </p:nvGrpSpPr>
        <p:grpSpPr>
          <a:xfrm>
            <a:off x="4543404" y="3645024"/>
            <a:ext cx="1682208" cy="1221553"/>
            <a:chOff x="3465856" y="2636912"/>
            <a:chExt cx="1682208" cy="1221553"/>
          </a:xfrm>
        </p:grpSpPr>
        <p:grpSp>
          <p:nvGrpSpPr>
            <p:cNvPr id="41" name="Group 40"/>
            <p:cNvGrpSpPr/>
            <p:nvPr/>
          </p:nvGrpSpPr>
          <p:grpSpPr>
            <a:xfrm>
              <a:off x="3647771" y="2862537"/>
              <a:ext cx="1019987" cy="901995"/>
              <a:chOff x="3407997" y="2636912"/>
              <a:chExt cx="1019987" cy="901995"/>
            </a:xfrm>
          </p:grpSpPr>
          <p:cxnSp>
            <p:nvCxnSpPr>
              <p:cNvPr id="21" name="Straight Arrow Connector 20"/>
              <p:cNvCxnSpPr/>
              <p:nvPr/>
            </p:nvCxnSpPr>
            <p:spPr>
              <a:xfrm flipH="1">
                <a:off x="3766521" y="2924944"/>
                <a:ext cx="301423" cy="214835"/>
              </a:xfrm>
              <a:prstGeom prst="straightConnector1">
                <a:avLst/>
              </a:prstGeom>
              <a:ln w="19050">
                <a:solidFill>
                  <a:srgbClr val="00B05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779912" y="2942473"/>
                <a:ext cx="363" cy="596434"/>
              </a:xfrm>
              <a:prstGeom prst="straightConnector1">
                <a:avLst/>
              </a:prstGeom>
              <a:ln w="19050">
                <a:solidFill>
                  <a:srgbClr val="0070C0"/>
                </a:solidFill>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3407997" y="3130609"/>
                <a:ext cx="576000" cy="0"/>
              </a:xfrm>
              <a:prstGeom prst="straightConnector1">
                <a:avLst/>
              </a:prstGeom>
              <a:ln w="19050">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4056070" y="2636912"/>
                <a:ext cx="371914" cy="288032"/>
              </a:xfrm>
              <a:prstGeom prst="straightConnector1">
                <a:avLst/>
              </a:prstGeom>
              <a:ln w="1905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91" name="TextBox 90"/>
            <p:cNvSpPr txBox="1"/>
            <p:nvPr/>
          </p:nvSpPr>
          <p:spPr>
            <a:xfrm>
              <a:off x="4644008" y="2636912"/>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zz</a:t>
              </a:r>
              <a:endParaRPr lang="en-US" dirty="0"/>
            </a:p>
          </p:txBody>
        </p:sp>
        <p:sp>
          <p:nvSpPr>
            <p:cNvPr id="94" name="TextBox 93"/>
            <p:cNvSpPr txBox="1"/>
            <p:nvPr/>
          </p:nvSpPr>
          <p:spPr>
            <a:xfrm>
              <a:off x="3995936" y="3489133"/>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zy</a:t>
              </a:r>
              <a:endParaRPr lang="en-US" dirty="0"/>
            </a:p>
          </p:txBody>
        </p:sp>
        <p:sp>
          <p:nvSpPr>
            <p:cNvPr id="98" name="TextBox 97"/>
            <p:cNvSpPr txBox="1"/>
            <p:nvPr/>
          </p:nvSpPr>
          <p:spPr>
            <a:xfrm>
              <a:off x="3465856" y="3249359"/>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zx</a:t>
              </a:r>
              <a:endParaRPr lang="en-US" dirty="0"/>
            </a:p>
          </p:txBody>
        </p:sp>
      </p:grpSp>
      <p:grpSp>
        <p:nvGrpSpPr>
          <p:cNvPr id="105" name="Group 104"/>
          <p:cNvGrpSpPr/>
          <p:nvPr/>
        </p:nvGrpSpPr>
        <p:grpSpPr>
          <a:xfrm>
            <a:off x="2553204" y="4212245"/>
            <a:ext cx="2027341" cy="918614"/>
            <a:chOff x="1475656" y="3204133"/>
            <a:chExt cx="2027341" cy="918614"/>
          </a:xfrm>
        </p:grpSpPr>
        <p:grpSp>
          <p:nvGrpSpPr>
            <p:cNvPr id="42" name="Group 41"/>
            <p:cNvGrpSpPr/>
            <p:nvPr/>
          </p:nvGrpSpPr>
          <p:grpSpPr>
            <a:xfrm>
              <a:off x="1835696" y="3408630"/>
              <a:ext cx="1247128" cy="596434"/>
              <a:chOff x="2051720" y="3199585"/>
              <a:chExt cx="1247128" cy="596434"/>
            </a:xfrm>
          </p:grpSpPr>
          <p:cxnSp>
            <p:nvCxnSpPr>
              <p:cNvPr id="28" name="Straight Arrow Connector 27"/>
              <p:cNvCxnSpPr/>
              <p:nvPr/>
            </p:nvCxnSpPr>
            <p:spPr>
              <a:xfrm>
                <a:off x="2051720" y="3418641"/>
                <a:ext cx="720000" cy="0"/>
              </a:xfrm>
              <a:prstGeom prst="straightConnector1">
                <a:avLst/>
              </a:prstGeom>
              <a:ln w="190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060590" y="3199585"/>
                <a:ext cx="363" cy="596434"/>
              </a:xfrm>
              <a:prstGeom prst="straightConnector1">
                <a:avLst/>
              </a:prstGeom>
              <a:ln w="19050">
                <a:solidFill>
                  <a:srgbClr val="0070C0"/>
                </a:solidFill>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H="1">
                <a:off x="2866800" y="3224851"/>
                <a:ext cx="432048" cy="323984"/>
              </a:xfrm>
              <a:prstGeom prst="straightConnector1">
                <a:avLst/>
              </a:prstGeom>
              <a:ln w="19050">
                <a:solidFill>
                  <a:srgbClr val="00B050"/>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808981" y="3406766"/>
                <a:ext cx="360000" cy="0"/>
              </a:xfrm>
              <a:prstGeom prst="straightConnector1">
                <a:avLst/>
              </a:prstGeom>
              <a:ln w="19050">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92" name="TextBox 91"/>
            <p:cNvSpPr txBox="1"/>
            <p:nvPr/>
          </p:nvSpPr>
          <p:spPr>
            <a:xfrm>
              <a:off x="1475656" y="3356992"/>
              <a:ext cx="504056" cy="369332"/>
            </a:xfrm>
            <a:prstGeom prst="rect">
              <a:avLst/>
            </a:prstGeom>
            <a:noFill/>
          </p:spPr>
          <p:txBody>
            <a:bodyPr wrap="square" rtlCol="0">
              <a:spAutoFit/>
            </a:bodyPr>
            <a:lstStyle/>
            <a:p>
              <a:r>
                <a:rPr lang="en-US" dirty="0" smtClean="0">
                  <a:sym typeface="Symbol"/>
                </a:rPr>
                <a:t></a:t>
              </a:r>
              <a:r>
                <a:rPr lang="en-US" baseline="-25000" dirty="0" smtClean="0">
                  <a:sym typeface="Symbol"/>
                </a:rPr>
                <a:t>xx</a:t>
              </a:r>
              <a:endParaRPr lang="en-US" dirty="0"/>
            </a:p>
          </p:txBody>
        </p:sp>
        <p:sp>
          <p:nvSpPr>
            <p:cNvPr id="97" name="TextBox 96"/>
            <p:cNvSpPr txBox="1"/>
            <p:nvPr/>
          </p:nvSpPr>
          <p:spPr>
            <a:xfrm>
              <a:off x="2998941" y="3204133"/>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xz</a:t>
              </a:r>
              <a:endParaRPr lang="en-US" dirty="0"/>
            </a:p>
          </p:txBody>
        </p:sp>
        <p:sp>
          <p:nvSpPr>
            <p:cNvPr id="99" name="TextBox 98"/>
            <p:cNvSpPr txBox="1"/>
            <p:nvPr/>
          </p:nvSpPr>
          <p:spPr>
            <a:xfrm>
              <a:off x="2495643" y="3753415"/>
              <a:ext cx="504056" cy="369332"/>
            </a:xfrm>
            <a:prstGeom prst="rect">
              <a:avLst/>
            </a:prstGeom>
            <a:noFill/>
          </p:spPr>
          <p:txBody>
            <a:bodyPr wrap="square" rtlCol="0">
              <a:spAutoFit/>
            </a:bodyPr>
            <a:lstStyle/>
            <a:p>
              <a:r>
                <a:rPr lang="en-US" dirty="0" smtClean="0">
                  <a:sym typeface="Symbol"/>
                </a:rPr>
                <a:t></a:t>
              </a:r>
              <a:r>
                <a:rPr lang="en-US" baseline="-25000" dirty="0" err="1" smtClean="0">
                  <a:sym typeface="Symbol"/>
                </a:rPr>
                <a:t>xy</a:t>
              </a:r>
              <a:endParaRPr lang="en-US" dirty="0"/>
            </a:p>
          </p:txBody>
        </p:sp>
      </p:grpSp>
      <p:grpSp>
        <p:nvGrpSpPr>
          <p:cNvPr id="119" name="Group 118"/>
          <p:cNvGrpSpPr/>
          <p:nvPr/>
        </p:nvGrpSpPr>
        <p:grpSpPr>
          <a:xfrm>
            <a:off x="4425412" y="3429000"/>
            <a:ext cx="504056" cy="1368152"/>
            <a:chOff x="3347864" y="2420888"/>
            <a:chExt cx="504056" cy="1368152"/>
          </a:xfrm>
        </p:grpSpPr>
        <p:sp>
          <p:nvSpPr>
            <p:cNvPr id="86" name="TextBox 85"/>
            <p:cNvSpPr txBox="1"/>
            <p:nvPr/>
          </p:nvSpPr>
          <p:spPr>
            <a:xfrm>
              <a:off x="3347864" y="2420888"/>
              <a:ext cx="504056" cy="369332"/>
            </a:xfrm>
            <a:prstGeom prst="rect">
              <a:avLst/>
            </a:prstGeom>
            <a:noFill/>
          </p:spPr>
          <p:txBody>
            <a:bodyPr wrap="square" rtlCol="0">
              <a:spAutoFit/>
            </a:bodyPr>
            <a:lstStyle/>
            <a:p>
              <a:r>
                <a:rPr lang="en-US" dirty="0" smtClean="0"/>
                <a:t>p</a:t>
              </a:r>
              <a:endParaRPr lang="en-US" dirty="0"/>
            </a:p>
          </p:txBody>
        </p:sp>
        <p:grpSp>
          <p:nvGrpSpPr>
            <p:cNvPr id="118" name="Group 117"/>
            <p:cNvGrpSpPr/>
            <p:nvPr/>
          </p:nvGrpSpPr>
          <p:grpSpPr>
            <a:xfrm>
              <a:off x="3347864" y="2708920"/>
              <a:ext cx="324024" cy="1080120"/>
              <a:chOff x="3347864" y="2708920"/>
              <a:chExt cx="324024" cy="1080120"/>
            </a:xfrm>
          </p:grpSpPr>
          <p:sp>
            <p:nvSpPr>
              <p:cNvPr id="59" name="Oval 58"/>
              <p:cNvSpPr/>
              <p:nvPr/>
            </p:nvSpPr>
            <p:spPr>
              <a:xfrm>
                <a:off x="3563888" y="2708920"/>
                <a:ext cx="108000" cy="10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03" name="Straight Connector 102"/>
              <p:cNvCxnSpPr/>
              <p:nvPr/>
            </p:nvCxnSpPr>
            <p:spPr>
              <a:xfrm flipV="1">
                <a:off x="3347864" y="2816920"/>
                <a:ext cx="270024" cy="972120"/>
              </a:xfrm>
              <a:prstGeom prst="line">
                <a:avLst/>
              </a:prstGeom>
              <a:ln w="28575">
                <a:solidFill>
                  <a:srgbClr val="000000"/>
                </a:solidFill>
                <a:prstDash val="sysDash"/>
              </a:ln>
            </p:spPr>
            <p:style>
              <a:lnRef idx="1">
                <a:schemeClr val="accent1"/>
              </a:lnRef>
              <a:fillRef idx="0">
                <a:schemeClr val="accent1"/>
              </a:fillRef>
              <a:effectRef idx="0">
                <a:schemeClr val="accent1"/>
              </a:effectRef>
              <a:fontRef idx="minor">
                <a:schemeClr val="tx1"/>
              </a:fontRef>
            </p:style>
          </p:cxnSp>
        </p:grpSp>
      </p:grpSp>
      <p:grpSp>
        <p:nvGrpSpPr>
          <p:cNvPr id="111" name="Group 110"/>
          <p:cNvGrpSpPr/>
          <p:nvPr/>
        </p:nvGrpSpPr>
        <p:grpSpPr>
          <a:xfrm>
            <a:off x="2084773" y="2204864"/>
            <a:ext cx="5223531" cy="4149373"/>
            <a:chOff x="1007225" y="1196752"/>
            <a:chExt cx="5223531" cy="4149373"/>
          </a:xfrm>
        </p:grpSpPr>
        <p:grpSp>
          <p:nvGrpSpPr>
            <p:cNvPr id="110" name="Group 109"/>
            <p:cNvGrpSpPr/>
            <p:nvPr/>
          </p:nvGrpSpPr>
          <p:grpSpPr>
            <a:xfrm>
              <a:off x="3312239" y="1492111"/>
              <a:ext cx="2484081" cy="2360246"/>
              <a:chOff x="3312239" y="1492111"/>
              <a:chExt cx="2484081" cy="2360246"/>
            </a:xfrm>
          </p:grpSpPr>
          <p:cxnSp>
            <p:nvCxnSpPr>
              <p:cNvPr id="9" name="Straight Arrow Connector 8"/>
              <p:cNvCxnSpPr/>
              <p:nvPr/>
            </p:nvCxnSpPr>
            <p:spPr>
              <a:xfrm flipV="1">
                <a:off x="3312239" y="1492111"/>
                <a:ext cx="0" cy="658150"/>
              </a:xfrm>
              <a:prstGeom prst="straightConnector1">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4716320" y="3852357"/>
                <a:ext cx="1080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09" name="Group 108"/>
            <p:cNvGrpSpPr/>
            <p:nvPr/>
          </p:nvGrpSpPr>
          <p:grpSpPr>
            <a:xfrm>
              <a:off x="1007225" y="1196752"/>
              <a:ext cx="5223531" cy="4149373"/>
              <a:chOff x="1007225" y="1196752"/>
              <a:chExt cx="5223531" cy="4149373"/>
            </a:xfrm>
          </p:grpSpPr>
          <p:sp>
            <p:nvSpPr>
              <p:cNvPr id="101" name="TextBox 100"/>
              <p:cNvSpPr txBox="1"/>
              <p:nvPr/>
            </p:nvSpPr>
            <p:spPr>
              <a:xfrm>
                <a:off x="3082824" y="3596766"/>
                <a:ext cx="360040" cy="369332"/>
              </a:xfrm>
              <a:prstGeom prst="rect">
                <a:avLst/>
              </a:prstGeom>
              <a:noFill/>
            </p:spPr>
            <p:txBody>
              <a:bodyPr wrap="square" rtlCol="0">
                <a:spAutoFit/>
              </a:bodyPr>
              <a:lstStyle/>
              <a:p>
                <a:r>
                  <a:rPr lang="en-US" dirty="0" smtClean="0">
                    <a:sym typeface="Symbol"/>
                  </a:rPr>
                  <a:t>o</a:t>
                </a:r>
                <a:endParaRPr lang="en-US" dirty="0"/>
              </a:p>
            </p:txBody>
          </p:sp>
          <p:grpSp>
            <p:nvGrpSpPr>
              <p:cNvPr id="108" name="Group 107"/>
              <p:cNvGrpSpPr/>
              <p:nvPr/>
            </p:nvGrpSpPr>
            <p:grpSpPr>
              <a:xfrm>
                <a:off x="1007225" y="1196752"/>
                <a:ext cx="5223531" cy="4149373"/>
                <a:chOff x="1007225" y="1196752"/>
                <a:chExt cx="5223531" cy="4149373"/>
              </a:xfrm>
            </p:grpSpPr>
            <p:cxnSp>
              <p:nvCxnSpPr>
                <p:cNvPr id="10" name="Straight Arrow Connector 9"/>
                <p:cNvCxnSpPr/>
                <p:nvPr/>
              </p:nvCxnSpPr>
              <p:spPr>
                <a:xfrm flipH="1">
                  <a:off x="1259632" y="4725144"/>
                  <a:ext cx="648000" cy="4680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131840" y="1196752"/>
                  <a:ext cx="341950" cy="369332"/>
                </a:xfrm>
                <a:prstGeom prst="rect">
                  <a:avLst/>
                </a:prstGeom>
                <a:noFill/>
              </p:spPr>
              <p:txBody>
                <a:bodyPr wrap="square" rtlCol="0">
                  <a:spAutoFit/>
                </a:bodyPr>
                <a:lstStyle/>
                <a:p>
                  <a:r>
                    <a:rPr lang="en-US" dirty="0" smtClean="0"/>
                    <a:t>y</a:t>
                  </a:r>
                  <a:endParaRPr lang="en-US" dirty="0"/>
                </a:p>
              </p:txBody>
            </p:sp>
            <p:sp>
              <p:nvSpPr>
                <p:cNvPr id="8" name="TextBox 7"/>
                <p:cNvSpPr txBox="1"/>
                <p:nvPr/>
              </p:nvSpPr>
              <p:spPr>
                <a:xfrm>
                  <a:off x="1007225" y="4976793"/>
                  <a:ext cx="360039" cy="369332"/>
                </a:xfrm>
                <a:prstGeom prst="rect">
                  <a:avLst/>
                </a:prstGeom>
                <a:noFill/>
              </p:spPr>
              <p:txBody>
                <a:bodyPr wrap="square" rtlCol="0">
                  <a:spAutoFit/>
                </a:bodyPr>
                <a:lstStyle/>
                <a:p>
                  <a:r>
                    <a:rPr lang="en-US" dirty="0" smtClean="0"/>
                    <a:t>z</a:t>
                  </a:r>
                  <a:endParaRPr lang="en-US" dirty="0"/>
                </a:p>
              </p:txBody>
            </p:sp>
            <p:sp>
              <p:nvSpPr>
                <p:cNvPr id="14" name="Isosceles Triangle 13"/>
                <p:cNvSpPr/>
                <p:nvPr/>
              </p:nvSpPr>
              <p:spPr>
                <a:xfrm rot="-900000">
                  <a:off x="1501374" y="2225633"/>
                  <a:ext cx="3431384" cy="2115512"/>
                </a:xfrm>
                <a:prstGeom prst="triangle">
                  <a:avLst>
                    <a:gd name="adj" fmla="val 613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endCxn id="14" idx="0"/>
                </p:cNvCxnSpPr>
                <p:nvPr/>
              </p:nvCxnSpPr>
              <p:spPr>
                <a:xfrm flipH="1" flipV="1">
                  <a:off x="3319689" y="2160822"/>
                  <a:ext cx="4426" cy="1664028"/>
                </a:xfrm>
                <a:prstGeom prst="straightConnector1">
                  <a:avLst/>
                </a:prstGeom>
                <a:ln w="19050">
                  <a:solidFill>
                    <a:srgbClr val="0070C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3312239" y="3849173"/>
                  <a:ext cx="1404000" cy="0"/>
                </a:xfrm>
                <a:prstGeom prst="straightConnector1">
                  <a:avLst/>
                </a:prstGeom>
                <a:ln w="1905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4" idx="2"/>
                </p:cNvCxnSpPr>
                <p:nvPr/>
              </p:nvCxnSpPr>
              <p:spPr>
                <a:xfrm flipH="1">
                  <a:off x="1833602" y="3861048"/>
                  <a:ext cx="1477200" cy="888109"/>
                </a:xfrm>
                <a:prstGeom prst="straightConnector1">
                  <a:avLst/>
                </a:prstGeom>
                <a:ln w="19050">
                  <a:solidFill>
                    <a:srgbClr val="00B05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5076056" y="3501008"/>
                  <a:ext cx="504056" cy="369332"/>
                </a:xfrm>
                <a:prstGeom prst="rect">
                  <a:avLst/>
                </a:prstGeom>
                <a:noFill/>
              </p:spPr>
              <p:txBody>
                <a:bodyPr wrap="square" rtlCol="0">
                  <a:spAutoFit/>
                </a:bodyPr>
                <a:lstStyle/>
                <a:p>
                  <a:r>
                    <a:rPr lang="en-US" dirty="0" smtClean="0"/>
                    <a:t>A</a:t>
                  </a:r>
                  <a:endParaRPr lang="en-US" dirty="0"/>
                </a:p>
              </p:txBody>
            </p:sp>
            <p:sp>
              <p:nvSpPr>
                <p:cNvPr id="88" name="TextBox 87"/>
                <p:cNvSpPr txBox="1"/>
                <p:nvPr/>
              </p:nvSpPr>
              <p:spPr>
                <a:xfrm>
                  <a:off x="3010816" y="1916832"/>
                  <a:ext cx="504056" cy="369332"/>
                </a:xfrm>
                <a:prstGeom prst="rect">
                  <a:avLst/>
                </a:prstGeom>
                <a:noFill/>
              </p:spPr>
              <p:txBody>
                <a:bodyPr wrap="square" rtlCol="0">
                  <a:spAutoFit/>
                </a:bodyPr>
                <a:lstStyle/>
                <a:p>
                  <a:r>
                    <a:rPr lang="en-US" dirty="0" smtClean="0"/>
                    <a:t>B</a:t>
                  </a:r>
                  <a:endParaRPr lang="en-US" dirty="0"/>
                </a:p>
              </p:txBody>
            </p:sp>
            <p:sp>
              <p:nvSpPr>
                <p:cNvPr id="90" name="TextBox 89"/>
                <p:cNvSpPr txBox="1"/>
                <p:nvPr/>
              </p:nvSpPr>
              <p:spPr>
                <a:xfrm>
                  <a:off x="1534273" y="4483854"/>
                  <a:ext cx="504056" cy="369332"/>
                </a:xfrm>
                <a:prstGeom prst="rect">
                  <a:avLst/>
                </a:prstGeom>
                <a:noFill/>
              </p:spPr>
              <p:txBody>
                <a:bodyPr wrap="square" rtlCol="0">
                  <a:spAutoFit/>
                </a:bodyPr>
                <a:lstStyle/>
                <a:p>
                  <a:r>
                    <a:rPr lang="en-US" dirty="0" smtClean="0"/>
                    <a:t>C</a:t>
                  </a:r>
                  <a:endParaRPr lang="en-US" dirty="0"/>
                </a:p>
              </p:txBody>
            </p:sp>
            <p:sp>
              <p:nvSpPr>
                <p:cNvPr id="104" name="TextBox 103"/>
                <p:cNvSpPr txBox="1"/>
                <p:nvPr/>
              </p:nvSpPr>
              <p:spPr>
                <a:xfrm>
                  <a:off x="5725644" y="3621274"/>
                  <a:ext cx="505112" cy="369332"/>
                </a:xfrm>
                <a:prstGeom prst="rect">
                  <a:avLst/>
                </a:prstGeom>
                <a:noFill/>
              </p:spPr>
              <p:txBody>
                <a:bodyPr wrap="square" rtlCol="0">
                  <a:spAutoFit/>
                </a:bodyPr>
                <a:lstStyle/>
                <a:p>
                  <a:r>
                    <a:rPr lang="en-US" dirty="0" smtClean="0"/>
                    <a:t>x</a:t>
                  </a:r>
                  <a:endParaRPr lang="en-US" dirty="0"/>
                </a:p>
              </p:txBody>
            </p:sp>
          </p:grpSp>
        </p:grpSp>
      </p:grpSp>
      <p:sp>
        <p:nvSpPr>
          <p:cNvPr id="121" name="TextBox 120"/>
          <p:cNvSpPr txBox="1"/>
          <p:nvPr/>
        </p:nvSpPr>
        <p:spPr>
          <a:xfrm>
            <a:off x="539552" y="692696"/>
            <a:ext cx="7920880" cy="1323439"/>
          </a:xfrm>
          <a:prstGeom prst="rect">
            <a:avLst/>
          </a:prstGeom>
          <a:noFill/>
        </p:spPr>
        <p:txBody>
          <a:bodyPr wrap="square" rtlCol="0">
            <a:spAutoFit/>
          </a:bodyPr>
          <a:lstStyle/>
          <a:p>
            <a:r>
              <a:rPr lang="en-US" sz="2000" b="1" dirty="0" smtClean="0">
                <a:solidFill>
                  <a:srgbClr val="FF0000"/>
                </a:solidFill>
              </a:rPr>
              <a:t>4.2. The Cauchy Tetrahedron and Traction on Arbitrary Planes</a:t>
            </a:r>
          </a:p>
          <a:p>
            <a:endParaRPr lang="en-US" sz="2000" b="1" dirty="0" smtClean="0">
              <a:solidFill>
                <a:srgbClr val="00B0F0"/>
              </a:solidFill>
            </a:endParaRPr>
          </a:p>
          <a:p>
            <a:pPr marL="450850"/>
            <a:r>
              <a:rPr lang="en-US" sz="2000" b="1" dirty="0" smtClean="0">
                <a:solidFill>
                  <a:srgbClr val="00B0F0"/>
                </a:solidFill>
              </a:rPr>
              <a:t>Often, it is important to determine the state of stress on an arbitrarily oriented plane.   </a:t>
            </a:r>
            <a:endParaRPr lang="en-US" sz="2000" dirty="0">
              <a:solidFill>
                <a:srgbClr val="00B0F0"/>
              </a:solidFill>
            </a:endParaRPr>
          </a:p>
        </p:txBody>
      </p:sp>
      <p:sp>
        <p:nvSpPr>
          <p:cNvPr id="122" name="TextBox 121"/>
          <p:cNvSpPr txBox="1"/>
          <p:nvPr/>
        </p:nvSpPr>
        <p:spPr>
          <a:xfrm>
            <a:off x="6300192" y="5517232"/>
            <a:ext cx="1800200" cy="646331"/>
          </a:xfrm>
          <a:prstGeom prst="rect">
            <a:avLst/>
          </a:prstGeom>
          <a:noFill/>
        </p:spPr>
        <p:txBody>
          <a:bodyPr wrap="square" rtlCol="0">
            <a:spAutoFit/>
          </a:bodyPr>
          <a:lstStyle/>
          <a:p>
            <a:pPr algn="ctr"/>
            <a:r>
              <a:rPr lang="en-US" b="1" dirty="0" smtClean="0">
                <a:solidFill>
                  <a:srgbClr val="00B050"/>
                </a:solidFill>
              </a:rPr>
              <a:t>Stress acting on plane ABC</a:t>
            </a:r>
            <a:endParaRPr lang="en-US" b="1" dirty="0">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anim calcmode="lin" valueType="num">
                                      <p:cBhvr additive="base">
                                        <p:cTn id="7" dur="2000" fill="hold"/>
                                        <p:tgtEl>
                                          <p:spTgt spid="111"/>
                                        </p:tgtEl>
                                        <p:attrNameLst>
                                          <p:attrName>ppt_x</p:attrName>
                                        </p:attrNameLst>
                                      </p:cBhvr>
                                      <p:tavLst>
                                        <p:tav tm="0">
                                          <p:val>
                                            <p:strVal val="#ppt_x"/>
                                          </p:val>
                                        </p:tav>
                                        <p:tav tm="100000">
                                          <p:val>
                                            <p:strVal val="#ppt_x"/>
                                          </p:val>
                                        </p:tav>
                                      </p:tavLst>
                                    </p:anim>
                                    <p:anim calcmode="lin" valueType="num">
                                      <p:cBhvr additive="base">
                                        <p:cTn id="8" dur="20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6"/>
                                        </p:tgtEl>
                                        <p:attrNameLst>
                                          <p:attrName>style.visibility</p:attrName>
                                        </p:attrNameLst>
                                      </p:cBhvr>
                                      <p:to>
                                        <p:strVal val="visible"/>
                                      </p:to>
                                    </p:set>
                                    <p:animEffect transition="in" filter="wipe(down)">
                                      <p:cBhvr>
                                        <p:cTn id="13" dur="1000"/>
                                        <p:tgtEl>
                                          <p:spTgt spid="10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5"/>
                                        </p:tgtEl>
                                        <p:attrNameLst>
                                          <p:attrName>style.visibility</p:attrName>
                                        </p:attrNameLst>
                                      </p:cBhvr>
                                      <p:to>
                                        <p:strVal val="visible"/>
                                      </p:to>
                                    </p:set>
                                    <p:animEffect transition="in" filter="wipe(down)">
                                      <p:cBhvr>
                                        <p:cTn id="18" dur="1000"/>
                                        <p:tgtEl>
                                          <p:spTgt spid="10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07"/>
                                        </p:tgtEl>
                                        <p:attrNameLst>
                                          <p:attrName>style.visibility</p:attrName>
                                        </p:attrNameLst>
                                      </p:cBhvr>
                                      <p:to>
                                        <p:strVal val="visible"/>
                                      </p:to>
                                    </p:set>
                                    <p:animEffect transition="in" filter="wipe(down)">
                                      <p:cBhvr>
                                        <p:cTn id="23" dur="1000"/>
                                        <p:tgtEl>
                                          <p:spTgt spid="10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19"/>
                                        </p:tgtEl>
                                        <p:attrNameLst>
                                          <p:attrName>style.visibility</p:attrName>
                                        </p:attrNameLst>
                                      </p:cBhvr>
                                      <p:to>
                                        <p:strVal val="visible"/>
                                      </p:to>
                                    </p:set>
                                    <p:animEffect transition="in" filter="wipe(down)">
                                      <p:cBhvr>
                                        <p:cTn id="28" dur="500"/>
                                        <p:tgtEl>
                                          <p:spTgt spid="11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12"/>
                                        </p:tgtEl>
                                        <p:attrNameLst>
                                          <p:attrName>style.visibility</p:attrName>
                                        </p:attrNameLst>
                                      </p:cBhvr>
                                      <p:to>
                                        <p:strVal val="visible"/>
                                      </p:to>
                                    </p:set>
                                    <p:animEffect transition="in" filter="wipe(down)">
                                      <p:cBhvr>
                                        <p:cTn id="33" dur="500"/>
                                        <p:tgtEl>
                                          <p:spTgt spid="1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13"/>
                                        </p:tgtEl>
                                        <p:attrNameLst>
                                          <p:attrName>style.visibility</p:attrName>
                                        </p:attrNameLst>
                                      </p:cBhvr>
                                      <p:to>
                                        <p:strVal val="visible"/>
                                      </p:to>
                                    </p:set>
                                    <p:animEffect transition="in" filter="wipe(down)">
                                      <p:cBhvr>
                                        <p:cTn id="38" dur="500"/>
                                        <p:tgtEl>
                                          <p:spTgt spid="1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20"/>
                                        </p:tgtEl>
                                        <p:attrNameLst>
                                          <p:attrName>style.visibility</p:attrName>
                                        </p:attrNameLst>
                                      </p:cBhvr>
                                      <p:to>
                                        <p:strVal val="visible"/>
                                      </p:to>
                                    </p:set>
                                    <p:animEffect transition="in" filter="wipe(down)">
                                      <p:cBhvr>
                                        <p:cTn id="43" dur="500"/>
                                        <p:tgtEl>
                                          <p:spTgt spid="120"/>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15"/>
                                        </p:tgtEl>
                                        <p:attrNameLst>
                                          <p:attrName>style.visibility</p:attrName>
                                        </p:attrNameLst>
                                      </p:cBhvr>
                                      <p:to>
                                        <p:strVal val="visible"/>
                                      </p:to>
                                    </p:set>
                                    <p:anim calcmode="lin" valueType="num">
                                      <p:cBhvr additive="base">
                                        <p:cTn id="48" dur="500" fill="hold"/>
                                        <p:tgtEl>
                                          <p:spTgt spid="115"/>
                                        </p:tgtEl>
                                        <p:attrNameLst>
                                          <p:attrName>ppt_x</p:attrName>
                                        </p:attrNameLst>
                                      </p:cBhvr>
                                      <p:tavLst>
                                        <p:tav tm="0">
                                          <p:val>
                                            <p:strVal val="#ppt_x"/>
                                          </p:val>
                                        </p:tav>
                                        <p:tav tm="100000">
                                          <p:val>
                                            <p:strVal val="#ppt_x"/>
                                          </p:val>
                                        </p:tav>
                                      </p:tavLst>
                                    </p:anim>
                                    <p:anim calcmode="lin" valueType="num">
                                      <p:cBhvr additive="base">
                                        <p:cTn id="49" dur="500" fill="hold"/>
                                        <p:tgtEl>
                                          <p:spTgt spid="11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16"/>
                                        </p:tgtEl>
                                        <p:attrNameLst>
                                          <p:attrName>style.visibility</p:attrName>
                                        </p:attrNameLst>
                                      </p:cBhvr>
                                      <p:to>
                                        <p:strVal val="visible"/>
                                      </p:to>
                                    </p:set>
                                    <p:anim calcmode="lin" valueType="num">
                                      <p:cBhvr additive="base">
                                        <p:cTn id="54" dur="500" fill="hold"/>
                                        <p:tgtEl>
                                          <p:spTgt spid="116"/>
                                        </p:tgtEl>
                                        <p:attrNameLst>
                                          <p:attrName>ppt_x</p:attrName>
                                        </p:attrNameLst>
                                      </p:cBhvr>
                                      <p:tavLst>
                                        <p:tav tm="0">
                                          <p:val>
                                            <p:strVal val="#ppt_x"/>
                                          </p:val>
                                        </p:tav>
                                        <p:tav tm="100000">
                                          <p:val>
                                            <p:strVal val="#ppt_x"/>
                                          </p:val>
                                        </p:tav>
                                      </p:tavLst>
                                    </p:anim>
                                    <p:anim calcmode="lin" valueType="num">
                                      <p:cBhvr additive="base">
                                        <p:cTn id="55"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17"/>
                                        </p:tgtEl>
                                        <p:attrNameLst>
                                          <p:attrName>style.visibility</p:attrName>
                                        </p:attrNameLst>
                                      </p:cBhvr>
                                      <p:to>
                                        <p:strVal val="visible"/>
                                      </p:to>
                                    </p:set>
                                    <p:anim calcmode="lin" valueType="num">
                                      <p:cBhvr additive="base">
                                        <p:cTn id="60" dur="500" fill="hold"/>
                                        <p:tgtEl>
                                          <p:spTgt spid="117"/>
                                        </p:tgtEl>
                                        <p:attrNameLst>
                                          <p:attrName>ppt_x</p:attrName>
                                        </p:attrNameLst>
                                      </p:cBhvr>
                                      <p:tavLst>
                                        <p:tav tm="0">
                                          <p:val>
                                            <p:strVal val="#ppt_x"/>
                                          </p:val>
                                        </p:tav>
                                        <p:tav tm="100000">
                                          <p:val>
                                            <p:strVal val="#ppt_x"/>
                                          </p:val>
                                        </p:tav>
                                      </p:tavLst>
                                    </p:anim>
                                    <p:anim calcmode="lin" valueType="num">
                                      <p:cBhvr additive="base">
                                        <p:cTn id="61"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608" y="476672"/>
            <a:ext cx="6552728" cy="923330"/>
          </a:xfrm>
          <a:prstGeom prst="rect">
            <a:avLst/>
          </a:prstGeom>
          <a:noFill/>
        </p:spPr>
        <p:txBody>
          <a:bodyPr wrap="square" rtlCol="0">
            <a:spAutoFit/>
          </a:bodyPr>
          <a:lstStyle/>
          <a:p>
            <a:r>
              <a:rPr lang="en-US" b="1" dirty="0" smtClean="0">
                <a:solidFill>
                  <a:srgbClr val="0070C0"/>
                </a:solidFill>
              </a:rPr>
              <a:t>Considering op to be normal to ABC, its line of orientation with respect to the x-y-z coordinate system is defined by the three direction cosines shown below</a:t>
            </a:r>
            <a:endParaRPr lang="en-US" b="1" dirty="0">
              <a:solidFill>
                <a:srgbClr val="0070C0"/>
              </a:solidFill>
            </a:endParaRPr>
          </a:p>
        </p:txBody>
      </p:sp>
      <p:grpSp>
        <p:nvGrpSpPr>
          <p:cNvPr id="48" name="Group 47"/>
          <p:cNvGrpSpPr/>
          <p:nvPr/>
        </p:nvGrpSpPr>
        <p:grpSpPr>
          <a:xfrm>
            <a:off x="575177" y="1340768"/>
            <a:ext cx="3192102" cy="1689844"/>
            <a:chOff x="575177" y="1340768"/>
            <a:chExt cx="3192102" cy="1689844"/>
          </a:xfrm>
        </p:grpSpPr>
        <p:grpSp>
          <p:nvGrpSpPr>
            <p:cNvPr id="40" name="Group 39"/>
            <p:cNvGrpSpPr/>
            <p:nvPr/>
          </p:nvGrpSpPr>
          <p:grpSpPr>
            <a:xfrm>
              <a:off x="575177" y="1340768"/>
              <a:ext cx="3192102" cy="1305436"/>
              <a:chOff x="575177" y="1340768"/>
              <a:chExt cx="3192102" cy="1305436"/>
            </a:xfrm>
          </p:grpSpPr>
          <p:sp>
            <p:nvSpPr>
              <p:cNvPr id="8" name="Isosceles Triangle 7"/>
              <p:cNvSpPr/>
              <p:nvPr/>
            </p:nvSpPr>
            <p:spPr>
              <a:xfrm>
                <a:off x="827584" y="1628800"/>
                <a:ext cx="2088232" cy="720080"/>
              </a:xfrm>
              <a:prstGeom prst="triangle">
                <a:avLst>
                  <a:gd name="adj" fmla="val 6492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Arc 10"/>
              <p:cNvSpPr/>
              <p:nvPr/>
            </p:nvSpPr>
            <p:spPr>
              <a:xfrm>
                <a:off x="1163874" y="2132856"/>
                <a:ext cx="180000" cy="396000"/>
              </a:xfrm>
              <a:prstGeom prst="arc">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TextBox 11"/>
              <p:cNvSpPr txBox="1"/>
              <p:nvPr/>
            </p:nvSpPr>
            <p:spPr>
              <a:xfrm>
                <a:off x="1309406" y="2013348"/>
                <a:ext cx="360040" cy="369332"/>
              </a:xfrm>
              <a:prstGeom prst="rect">
                <a:avLst/>
              </a:prstGeom>
              <a:noFill/>
            </p:spPr>
            <p:txBody>
              <a:bodyPr wrap="square" rtlCol="0">
                <a:spAutoFit/>
              </a:bodyPr>
              <a:lstStyle/>
              <a:p>
                <a:r>
                  <a:rPr lang="en-US" dirty="0" smtClean="0">
                    <a:sym typeface="Symbol"/>
                  </a:rPr>
                  <a:t></a:t>
                </a:r>
                <a:endParaRPr lang="en-US" dirty="0"/>
              </a:p>
            </p:txBody>
          </p:sp>
          <p:cxnSp>
            <p:nvCxnSpPr>
              <p:cNvPr id="14" name="Straight Arrow Connector 13"/>
              <p:cNvCxnSpPr/>
              <p:nvPr/>
            </p:nvCxnSpPr>
            <p:spPr>
              <a:xfrm>
                <a:off x="2555776" y="2348880"/>
                <a:ext cx="936104"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17" name="TextBox 16"/>
              <p:cNvSpPr txBox="1"/>
              <p:nvPr/>
            </p:nvSpPr>
            <p:spPr>
              <a:xfrm>
                <a:off x="2771800" y="2276872"/>
                <a:ext cx="360040" cy="369332"/>
              </a:xfrm>
              <a:prstGeom prst="rect">
                <a:avLst/>
              </a:prstGeom>
              <a:noFill/>
            </p:spPr>
            <p:txBody>
              <a:bodyPr wrap="square" rtlCol="0">
                <a:spAutoFit/>
              </a:bodyPr>
              <a:lstStyle/>
              <a:p>
                <a:r>
                  <a:rPr lang="en-US" dirty="0" smtClean="0">
                    <a:sym typeface="Symbol"/>
                  </a:rPr>
                  <a:t>A</a:t>
                </a:r>
                <a:endParaRPr lang="en-US" dirty="0"/>
              </a:p>
            </p:txBody>
          </p:sp>
          <p:sp>
            <p:nvSpPr>
              <p:cNvPr id="18" name="TextBox 17"/>
              <p:cNvSpPr txBox="1"/>
              <p:nvPr/>
            </p:nvSpPr>
            <p:spPr>
              <a:xfrm>
                <a:off x="3407239" y="2132856"/>
                <a:ext cx="360040" cy="369332"/>
              </a:xfrm>
              <a:prstGeom prst="rect">
                <a:avLst/>
              </a:prstGeom>
              <a:noFill/>
            </p:spPr>
            <p:txBody>
              <a:bodyPr wrap="square" rtlCol="0">
                <a:spAutoFit/>
              </a:bodyPr>
              <a:lstStyle/>
              <a:p>
                <a:r>
                  <a:rPr lang="en-US" dirty="0" smtClean="0">
                    <a:sym typeface="Symbol"/>
                  </a:rPr>
                  <a:t>x</a:t>
                </a:r>
                <a:endParaRPr lang="en-US" dirty="0"/>
              </a:p>
            </p:txBody>
          </p:sp>
          <p:sp>
            <p:nvSpPr>
              <p:cNvPr id="19" name="TextBox 18"/>
              <p:cNvSpPr txBox="1"/>
              <p:nvPr/>
            </p:nvSpPr>
            <p:spPr>
              <a:xfrm>
                <a:off x="2195736" y="1340768"/>
                <a:ext cx="360040" cy="369332"/>
              </a:xfrm>
              <a:prstGeom prst="rect">
                <a:avLst/>
              </a:prstGeom>
              <a:noFill/>
            </p:spPr>
            <p:txBody>
              <a:bodyPr wrap="square" rtlCol="0">
                <a:spAutoFit/>
              </a:bodyPr>
              <a:lstStyle/>
              <a:p>
                <a:r>
                  <a:rPr lang="en-US" dirty="0" smtClean="0">
                    <a:sym typeface="Symbol"/>
                  </a:rPr>
                  <a:t>p</a:t>
                </a:r>
                <a:endParaRPr lang="en-US" dirty="0"/>
              </a:p>
            </p:txBody>
          </p:sp>
          <p:sp>
            <p:nvSpPr>
              <p:cNvPr id="37" name="TextBox 36"/>
              <p:cNvSpPr txBox="1"/>
              <p:nvPr/>
            </p:nvSpPr>
            <p:spPr>
              <a:xfrm>
                <a:off x="575177" y="2145489"/>
                <a:ext cx="360040" cy="369332"/>
              </a:xfrm>
              <a:prstGeom prst="rect">
                <a:avLst/>
              </a:prstGeom>
              <a:noFill/>
            </p:spPr>
            <p:txBody>
              <a:bodyPr wrap="square" rtlCol="0">
                <a:spAutoFit/>
              </a:bodyPr>
              <a:lstStyle/>
              <a:p>
                <a:r>
                  <a:rPr lang="en-US" dirty="0" smtClean="0">
                    <a:sym typeface="Symbol"/>
                  </a:rPr>
                  <a:t>o</a:t>
                </a:r>
                <a:endParaRPr lang="en-US" dirty="0"/>
              </a:p>
            </p:txBody>
          </p:sp>
        </p:grpSp>
        <p:graphicFrame>
          <p:nvGraphicFramePr>
            <p:cNvPr id="43" name="Object 42"/>
            <p:cNvGraphicFramePr>
              <a:graphicFrameLocks noChangeAspect="1"/>
            </p:cNvGraphicFramePr>
            <p:nvPr/>
          </p:nvGraphicFramePr>
          <p:xfrm>
            <a:off x="1331640" y="2503553"/>
            <a:ext cx="1368152" cy="527059"/>
          </p:xfrm>
          <a:graphic>
            <a:graphicData uri="http://schemas.openxmlformats.org/presentationml/2006/ole">
              <p:oleObj spid="_x0000_s24580" name="Equation" r:id="rId3" imgW="914400" imgH="393480" progId="Equation.3">
                <p:embed/>
              </p:oleObj>
            </a:graphicData>
          </a:graphic>
        </p:graphicFrame>
      </p:grpSp>
      <p:grpSp>
        <p:nvGrpSpPr>
          <p:cNvPr id="47" name="Group 46"/>
          <p:cNvGrpSpPr/>
          <p:nvPr/>
        </p:nvGrpSpPr>
        <p:grpSpPr>
          <a:xfrm>
            <a:off x="4450976" y="1340768"/>
            <a:ext cx="3217368" cy="1751682"/>
            <a:chOff x="4450976" y="1340768"/>
            <a:chExt cx="3217368" cy="1751682"/>
          </a:xfrm>
        </p:grpSpPr>
        <p:grpSp>
          <p:nvGrpSpPr>
            <p:cNvPr id="41" name="Group 40"/>
            <p:cNvGrpSpPr/>
            <p:nvPr/>
          </p:nvGrpSpPr>
          <p:grpSpPr>
            <a:xfrm>
              <a:off x="4450976" y="1340768"/>
              <a:ext cx="3217368" cy="1305436"/>
              <a:chOff x="4450976" y="1340768"/>
              <a:chExt cx="3217368" cy="1305436"/>
            </a:xfrm>
          </p:grpSpPr>
          <p:grpSp>
            <p:nvGrpSpPr>
              <p:cNvPr id="21" name="Group 20"/>
              <p:cNvGrpSpPr/>
              <p:nvPr/>
            </p:nvGrpSpPr>
            <p:grpSpPr>
              <a:xfrm>
                <a:off x="4728649" y="1340768"/>
                <a:ext cx="2939695" cy="1305436"/>
                <a:chOff x="827584" y="1340768"/>
                <a:chExt cx="2939695" cy="1305436"/>
              </a:xfrm>
            </p:grpSpPr>
            <p:sp>
              <p:nvSpPr>
                <p:cNvPr id="22" name="Isosceles Triangle 21"/>
                <p:cNvSpPr/>
                <p:nvPr/>
              </p:nvSpPr>
              <p:spPr>
                <a:xfrm>
                  <a:off x="827584" y="1628800"/>
                  <a:ext cx="2088232" cy="720080"/>
                </a:xfrm>
                <a:prstGeom prst="triangle">
                  <a:avLst>
                    <a:gd name="adj" fmla="val 6492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Arc 22"/>
                <p:cNvSpPr/>
                <p:nvPr/>
              </p:nvSpPr>
              <p:spPr>
                <a:xfrm>
                  <a:off x="1163874" y="2132856"/>
                  <a:ext cx="180000" cy="396000"/>
                </a:xfrm>
                <a:prstGeom prst="arc">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4" name="TextBox 23"/>
                <p:cNvSpPr txBox="1"/>
                <p:nvPr/>
              </p:nvSpPr>
              <p:spPr>
                <a:xfrm>
                  <a:off x="1309406" y="2013348"/>
                  <a:ext cx="360040" cy="369332"/>
                </a:xfrm>
                <a:prstGeom prst="rect">
                  <a:avLst/>
                </a:prstGeom>
                <a:noFill/>
              </p:spPr>
              <p:txBody>
                <a:bodyPr wrap="square" rtlCol="0">
                  <a:spAutoFit/>
                </a:bodyPr>
                <a:lstStyle/>
                <a:p>
                  <a:r>
                    <a:rPr lang="en-US" dirty="0" smtClean="0">
                      <a:sym typeface="Symbol"/>
                    </a:rPr>
                    <a:t></a:t>
                  </a:r>
                  <a:endParaRPr lang="en-US" dirty="0"/>
                </a:p>
              </p:txBody>
            </p:sp>
            <p:cxnSp>
              <p:nvCxnSpPr>
                <p:cNvPr id="25" name="Straight Arrow Connector 24"/>
                <p:cNvCxnSpPr/>
                <p:nvPr/>
              </p:nvCxnSpPr>
              <p:spPr>
                <a:xfrm>
                  <a:off x="2555776" y="2348880"/>
                  <a:ext cx="936104"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26" name="TextBox 25"/>
                <p:cNvSpPr txBox="1"/>
                <p:nvPr/>
              </p:nvSpPr>
              <p:spPr>
                <a:xfrm>
                  <a:off x="2771800" y="2276872"/>
                  <a:ext cx="360040" cy="369332"/>
                </a:xfrm>
                <a:prstGeom prst="rect">
                  <a:avLst/>
                </a:prstGeom>
                <a:noFill/>
              </p:spPr>
              <p:txBody>
                <a:bodyPr wrap="square" rtlCol="0">
                  <a:spAutoFit/>
                </a:bodyPr>
                <a:lstStyle/>
                <a:p>
                  <a:r>
                    <a:rPr lang="en-US" dirty="0" smtClean="0">
                      <a:sym typeface="Symbol"/>
                    </a:rPr>
                    <a:t>B</a:t>
                  </a:r>
                  <a:endParaRPr lang="en-US" dirty="0"/>
                </a:p>
              </p:txBody>
            </p:sp>
            <p:sp>
              <p:nvSpPr>
                <p:cNvPr id="27" name="TextBox 26"/>
                <p:cNvSpPr txBox="1"/>
                <p:nvPr/>
              </p:nvSpPr>
              <p:spPr>
                <a:xfrm>
                  <a:off x="3407239" y="2132856"/>
                  <a:ext cx="360040" cy="369332"/>
                </a:xfrm>
                <a:prstGeom prst="rect">
                  <a:avLst/>
                </a:prstGeom>
                <a:noFill/>
              </p:spPr>
              <p:txBody>
                <a:bodyPr wrap="square" rtlCol="0">
                  <a:spAutoFit/>
                </a:bodyPr>
                <a:lstStyle/>
                <a:p>
                  <a:r>
                    <a:rPr lang="en-US" dirty="0" smtClean="0">
                      <a:sym typeface="Symbol"/>
                    </a:rPr>
                    <a:t>y</a:t>
                  </a:r>
                  <a:endParaRPr lang="en-US" dirty="0"/>
                </a:p>
              </p:txBody>
            </p:sp>
            <p:sp>
              <p:nvSpPr>
                <p:cNvPr id="28" name="TextBox 27"/>
                <p:cNvSpPr txBox="1"/>
                <p:nvPr/>
              </p:nvSpPr>
              <p:spPr>
                <a:xfrm>
                  <a:off x="2195736" y="1340768"/>
                  <a:ext cx="360040" cy="369332"/>
                </a:xfrm>
                <a:prstGeom prst="rect">
                  <a:avLst/>
                </a:prstGeom>
                <a:noFill/>
              </p:spPr>
              <p:txBody>
                <a:bodyPr wrap="square" rtlCol="0">
                  <a:spAutoFit/>
                </a:bodyPr>
                <a:lstStyle/>
                <a:p>
                  <a:r>
                    <a:rPr lang="en-US" dirty="0" smtClean="0">
                      <a:sym typeface="Symbol"/>
                    </a:rPr>
                    <a:t>p</a:t>
                  </a:r>
                  <a:endParaRPr lang="en-US" dirty="0"/>
                </a:p>
              </p:txBody>
            </p:sp>
          </p:grpSp>
          <p:sp>
            <p:nvSpPr>
              <p:cNvPr id="39" name="TextBox 38"/>
              <p:cNvSpPr txBox="1"/>
              <p:nvPr/>
            </p:nvSpPr>
            <p:spPr>
              <a:xfrm>
                <a:off x="4450976" y="2156606"/>
                <a:ext cx="360040" cy="369332"/>
              </a:xfrm>
              <a:prstGeom prst="rect">
                <a:avLst/>
              </a:prstGeom>
              <a:noFill/>
            </p:spPr>
            <p:txBody>
              <a:bodyPr wrap="square" rtlCol="0">
                <a:spAutoFit/>
              </a:bodyPr>
              <a:lstStyle/>
              <a:p>
                <a:r>
                  <a:rPr lang="en-US" dirty="0" smtClean="0">
                    <a:sym typeface="Symbol"/>
                  </a:rPr>
                  <a:t>o</a:t>
                </a:r>
                <a:endParaRPr lang="en-US" dirty="0"/>
              </a:p>
            </p:txBody>
          </p:sp>
        </p:grpSp>
        <p:graphicFrame>
          <p:nvGraphicFramePr>
            <p:cNvPr id="44" name="Object 43"/>
            <p:cNvGraphicFramePr>
              <a:graphicFrameLocks noChangeAspect="1"/>
            </p:cNvGraphicFramePr>
            <p:nvPr/>
          </p:nvGraphicFramePr>
          <p:xfrm>
            <a:off x="5091113" y="2565400"/>
            <a:ext cx="1482725" cy="527050"/>
          </p:xfrm>
          <a:graphic>
            <a:graphicData uri="http://schemas.openxmlformats.org/presentationml/2006/ole">
              <p:oleObj spid="_x0000_s24581" name="Equation" r:id="rId4" imgW="990360" imgH="393480" progId="Equation.3">
                <p:embed/>
              </p:oleObj>
            </a:graphicData>
          </a:graphic>
        </p:graphicFrame>
      </p:grpSp>
      <p:grpSp>
        <p:nvGrpSpPr>
          <p:cNvPr id="46" name="Group 45"/>
          <p:cNvGrpSpPr/>
          <p:nvPr/>
        </p:nvGrpSpPr>
        <p:grpSpPr>
          <a:xfrm>
            <a:off x="2195736" y="2924944"/>
            <a:ext cx="3240360" cy="1751186"/>
            <a:chOff x="2195736" y="2924944"/>
            <a:chExt cx="3240360" cy="1751186"/>
          </a:xfrm>
        </p:grpSpPr>
        <p:grpSp>
          <p:nvGrpSpPr>
            <p:cNvPr id="42" name="Group 41"/>
            <p:cNvGrpSpPr/>
            <p:nvPr/>
          </p:nvGrpSpPr>
          <p:grpSpPr>
            <a:xfrm>
              <a:off x="2195736" y="2924944"/>
              <a:ext cx="3240360" cy="1305436"/>
              <a:chOff x="2327119" y="3275692"/>
              <a:chExt cx="3240360" cy="1305436"/>
            </a:xfrm>
          </p:grpSpPr>
          <p:grpSp>
            <p:nvGrpSpPr>
              <p:cNvPr id="29" name="Group 28"/>
              <p:cNvGrpSpPr/>
              <p:nvPr/>
            </p:nvGrpSpPr>
            <p:grpSpPr>
              <a:xfrm>
                <a:off x="2627784" y="3275692"/>
                <a:ext cx="2939695" cy="1305436"/>
                <a:chOff x="827584" y="1340768"/>
                <a:chExt cx="2939695" cy="1305436"/>
              </a:xfrm>
            </p:grpSpPr>
            <p:sp>
              <p:nvSpPr>
                <p:cNvPr id="30" name="Isosceles Triangle 29"/>
                <p:cNvSpPr/>
                <p:nvPr/>
              </p:nvSpPr>
              <p:spPr>
                <a:xfrm>
                  <a:off x="827584" y="1628800"/>
                  <a:ext cx="2088232" cy="720080"/>
                </a:xfrm>
                <a:prstGeom prst="triangle">
                  <a:avLst>
                    <a:gd name="adj" fmla="val 6492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Arc 30"/>
                <p:cNvSpPr/>
                <p:nvPr/>
              </p:nvSpPr>
              <p:spPr>
                <a:xfrm>
                  <a:off x="1163874" y="2132856"/>
                  <a:ext cx="180000" cy="396000"/>
                </a:xfrm>
                <a:prstGeom prst="arc">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TextBox 31"/>
                <p:cNvSpPr txBox="1"/>
                <p:nvPr/>
              </p:nvSpPr>
              <p:spPr>
                <a:xfrm>
                  <a:off x="1309406" y="2013348"/>
                  <a:ext cx="360040" cy="369332"/>
                </a:xfrm>
                <a:prstGeom prst="rect">
                  <a:avLst/>
                </a:prstGeom>
                <a:noFill/>
              </p:spPr>
              <p:txBody>
                <a:bodyPr wrap="square" rtlCol="0">
                  <a:spAutoFit/>
                </a:bodyPr>
                <a:lstStyle/>
                <a:p>
                  <a:r>
                    <a:rPr lang="en-US" dirty="0" smtClean="0">
                      <a:sym typeface="Symbol"/>
                    </a:rPr>
                    <a:t></a:t>
                  </a:r>
                  <a:endParaRPr lang="en-US" dirty="0"/>
                </a:p>
              </p:txBody>
            </p:sp>
            <p:cxnSp>
              <p:nvCxnSpPr>
                <p:cNvPr id="33" name="Straight Arrow Connector 32"/>
                <p:cNvCxnSpPr/>
                <p:nvPr/>
              </p:nvCxnSpPr>
              <p:spPr>
                <a:xfrm>
                  <a:off x="2555776" y="2348880"/>
                  <a:ext cx="936104" cy="0"/>
                </a:xfrm>
                <a:prstGeom prst="straightConnector1">
                  <a:avLst/>
                </a:prstGeom>
                <a:ln w="1905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34" name="TextBox 33"/>
                <p:cNvSpPr txBox="1"/>
                <p:nvPr/>
              </p:nvSpPr>
              <p:spPr>
                <a:xfrm>
                  <a:off x="2771800" y="2276872"/>
                  <a:ext cx="360040" cy="369332"/>
                </a:xfrm>
                <a:prstGeom prst="rect">
                  <a:avLst/>
                </a:prstGeom>
                <a:noFill/>
              </p:spPr>
              <p:txBody>
                <a:bodyPr wrap="square" rtlCol="0">
                  <a:spAutoFit/>
                </a:bodyPr>
                <a:lstStyle/>
                <a:p>
                  <a:r>
                    <a:rPr lang="en-US" dirty="0" smtClean="0">
                      <a:sym typeface="Symbol"/>
                    </a:rPr>
                    <a:t>C</a:t>
                  </a:r>
                  <a:endParaRPr lang="en-US" dirty="0"/>
                </a:p>
              </p:txBody>
            </p:sp>
            <p:sp>
              <p:nvSpPr>
                <p:cNvPr id="35" name="TextBox 34"/>
                <p:cNvSpPr txBox="1"/>
                <p:nvPr/>
              </p:nvSpPr>
              <p:spPr>
                <a:xfrm>
                  <a:off x="3407239" y="2132856"/>
                  <a:ext cx="360040" cy="369332"/>
                </a:xfrm>
                <a:prstGeom prst="rect">
                  <a:avLst/>
                </a:prstGeom>
                <a:noFill/>
              </p:spPr>
              <p:txBody>
                <a:bodyPr wrap="square" rtlCol="0">
                  <a:spAutoFit/>
                </a:bodyPr>
                <a:lstStyle/>
                <a:p>
                  <a:r>
                    <a:rPr lang="en-US" dirty="0" smtClean="0">
                      <a:sym typeface="Symbol"/>
                    </a:rPr>
                    <a:t>z</a:t>
                  </a:r>
                  <a:endParaRPr lang="en-US" dirty="0"/>
                </a:p>
              </p:txBody>
            </p:sp>
            <p:sp>
              <p:nvSpPr>
                <p:cNvPr id="36" name="TextBox 35"/>
                <p:cNvSpPr txBox="1"/>
                <p:nvPr/>
              </p:nvSpPr>
              <p:spPr>
                <a:xfrm>
                  <a:off x="2195736" y="1340768"/>
                  <a:ext cx="360040" cy="369332"/>
                </a:xfrm>
                <a:prstGeom prst="rect">
                  <a:avLst/>
                </a:prstGeom>
                <a:noFill/>
              </p:spPr>
              <p:txBody>
                <a:bodyPr wrap="square" rtlCol="0">
                  <a:spAutoFit/>
                </a:bodyPr>
                <a:lstStyle/>
                <a:p>
                  <a:r>
                    <a:rPr lang="en-US" dirty="0" smtClean="0">
                      <a:sym typeface="Symbol"/>
                    </a:rPr>
                    <a:t>p</a:t>
                  </a:r>
                  <a:endParaRPr lang="en-US" dirty="0"/>
                </a:p>
              </p:txBody>
            </p:sp>
          </p:grpSp>
          <p:sp>
            <p:nvSpPr>
              <p:cNvPr id="38" name="TextBox 37"/>
              <p:cNvSpPr txBox="1"/>
              <p:nvPr/>
            </p:nvSpPr>
            <p:spPr>
              <a:xfrm>
                <a:off x="2327119" y="4088947"/>
                <a:ext cx="360040" cy="369332"/>
              </a:xfrm>
              <a:prstGeom prst="rect">
                <a:avLst/>
              </a:prstGeom>
              <a:noFill/>
            </p:spPr>
            <p:txBody>
              <a:bodyPr wrap="square" rtlCol="0">
                <a:spAutoFit/>
              </a:bodyPr>
              <a:lstStyle/>
              <a:p>
                <a:r>
                  <a:rPr lang="en-US" dirty="0" smtClean="0">
                    <a:sym typeface="Symbol"/>
                  </a:rPr>
                  <a:t>o</a:t>
                </a:r>
                <a:endParaRPr lang="en-US" dirty="0"/>
              </a:p>
            </p:txBody>
          </p:sp>
        </p:grpSp>
        <p:graphicFrame>
          <p:nvGraphicFramePr>
            <p:cNvPr id="45" name="Object 44"/>
            <p:cNvGraphicFramePr>
              <a:graphicFrameLocks noChangeAspect="1"/>
            </p:cNvGraphicFramePr>
            <p:nvPr/>
          </p:nvGraphicFramePr>
          <p:xfrm>
            <a:off x="2930401" y="4149080"/>
            <a:ext cx="1425575" cy="527050"/>
          </p:xfrm>
          <a:graphic>
            <a:graphicData uri="http://schemas.openxmlformats.org/presentationml/2006/ole">
              <p:oleObj spid="_x0000_s24582" name="Equation" r:id="rId5" imgW="952200" imgH="393480" progId="Equation.3">
                <p:embed/>
              </p:oleObj>
            </a:graphicData>
          </a:graphic>
        </p:graphicFrame>
      </p:grpSp>
      <p:sp>
        <p:nvSpPr>
          <p:cNvPr id="49" name="TextBox 48"/>
          <p:cNvSpPr txBox="1"/>
          <p:nvPr/>
        </p:nvSpPr>
        <p:spPr>
          <a:xfrm>
            <a:off x="899592" y="4797152"/>
            <a:ext cx="6552728" cy="1754326"/>
          </a:xfrm>
          <a:prstGeom prst="rect">
            <a:avLst/>
          </a:prstGeom>
          <a:noFill/>
        </p:spPr>
        <p:txBody>
          <a:bodyPr wrap="square" rtlCol="0">
            <a:spAutoFit/>
          </a:bodyPr>
          <a:lstStyle/>
          <a:p>
            <a:r>
              <a:rPr lang="en-US" b="1" dirty="0" smtClean="0">
                <a:solidFill>
                  <a:srgbClr val="0070C0"/>
                </a:solidFill>
              </a:rPr>
              <a:t>Let the total stress (traction) acting on ABC is T, this would produce stress component </a:t>
            </a:r>
            <a:r>
              <a:rPr lang="en-US" b="1" dirty="0" err="1" smtClean="0">
                <a:solidFill>
                  <a:srgbClr val="0070C0"/>
                </a:solidFill>
              </a:rPr>
              <a:t>T</a:t>
            </a:r>
            <a:r>
              <a:rPr lang="en-US" b="1" baseline="-25000" dirty="0" err="1" smtClean="0">
                <a:solidFill>
                  <a:srgbClr val="0070C0"/>
                </a:solidFill>
              </a:rPr>
              <a:t>x</a:t>
            </a:r>
            <a:r>
              <a:rPr lang="en-US" b="1" dirty="0" smtClean="0">
                <a:solidFill>
                  <a:srgbClr val="0070C0"/>
                </a:solidFill>
              </a:rPr>
              <a:t>  , T</a:t>
            </a:r>
            <a:r>
              <a:rPr lang="en-US" b="1" baseline="-25000" dirty="0" smtClean="0">
                <a:solidFill>
                  <a:srgbClr val="0070C0"/>
                </a:solidFill>
              </a:rPr>
              <a:t>y</a:t>
            </a:r>
            <a:r>
              <a:rPr lang="en-US" b="1" dirty="0" smtClean="0">
                <a:solidFill>
                  <a:srgbClr val="0070C0"/>
                </a:solidFill>
              </a:rPr>
              <a:t>   ,  </a:t>
            </a:r>
            <a:r>
              <a:rPr lang="en-US" b="1" dirty="0" err="1" smtClean="0">
                <a:solidFill>
                  <a:srgbClr val="0070C0"/>
                </a:solidFill>
              </a:rPr>
              <a:t>T</a:t>
            </a:r>
            <a:r>
              <a:rPr lang="en-US" b="1" baseline="-25000" dirty="0" err="1" smtClean="0">
                <a:solidFill>
                  <a:srgbClr val="0070C0"/>
                </a:solidFill>
              </a:rPr>
              <a:t>z</a:t>
            </a:r>
            <a:r>
              <a:rPr lang="en-US" b="1" dirty="0" smtClean="0">
                <a:solidFill>
                  <a:srgbClr val="0070C0"/>
                </a:solidFill>
              </a:rPr>
              <a:t>   as shown in the above figure. Where</a:t>
            </a:r>
          </a:p>
          <a:p>
            <a:endParaRPr lang="en-US" b="1" dirty="0" smtClean="0">
              <a:solidFill>
                <a:srgbClr val="0070C0"/>
              </a:solidFill>
            </a:endParaRPr>
          </a:p>
          <a:p>
            <a:r>
              <a:rPr lang="en-US" b="1" dirty="0" smtClean="0">
                <a:solidFill>
                  <a:srgbClr val="0070C0"/>
                </a:solidFill>
              </a:rPr>
              <a:t>                                                                                         (1)</a:t>
            </a:r>
          </a:p>
          <a:p>
            <a:endParaRPr lang="en-US" b="1" dirty="0">
              <a:solidFill>
                <a:srgbClr val="0070C0"/>
              </a:solidFill>
            </a:endParaRPr>
          </a:p>
        </p:txBody>
      </p:sp>
      <p:graphicFrame>
        <p:nvGraphicFramePr>
          <p:cNvPr id="50" name="Object 49"/>
          <p:cNvGraphicFramePr>
            <a:graphicFrameLocks noChangeAspect="1"/>
          </p:cNvGraphicFramePr>
          <p:nvPr/>
        </p:nvGraphicFramePr>
        <p:xfrm>
          <a:off x="2123727" y="5880991"/>
          <a:ext cx="2592289" cy="500337"/>
        </p:xfrm>
        <a:graphic>
          <a:graphicData uri="http://schemas.openxmlformats.org/presentationml/2006/ole">
            <p:oleObj spid="_x0000_s24583" name="Equation" r:id="rId6" imgW="1104840" imgH="253800" progId="Equation.3">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60648"/>
            <a:ext cx="6552728" cy="6186309"/>
          </a:xfrm>
          <a:prstGeom prst="rect">
            <a:avLst/>
          </a:prstGeom>
          <a:noFill/>
        </p:spPr>
        <p:txBody>
          <a:bodyPr wrap="square" rtlCol="0">
            <a:spAutoFit/>
          </a:bodyPr>
          <a:lstStyle/>
          <a:p>
            <a:r>
              <a:rPr lang="en-US" b="1" dirty="0" smtClean="0">
                <a:solidFill>
                  <a:srgbClr val="0070C0"/>
                </a:solidFill>
              </a:rPr>
              <a:t>If stress components perpendicular and parallel to ABC plane are of greater concern, we find </a:t>
            </a:r>
          </a:p>
          <a:p>
            <a:endParaRPr lang="en-US" b="1" dirty="0" smtClean="0">
              <a:solidFill>
                <a:srgbClr val="0070C0"/>
              </a:solidFill>
            </a:endParaRPr>
          </a:p>
          <a:p>
            <a:r>
              <a:rPr lang="en-US" b="1" dirty="0" smtClean="0">
                <a:solidFill>
                  <a:srgbClr val="0070C0"/>
                </a:solidFill>
              </a:rPr>
              <a:t>                                                                                                     (2)</a:t>
            </a:r>
          </a:p>
          <a:p>
            <a:endParaRPr lang="en-US" b="1" dirty="0" smtClean="0">
              <a:solidFill>
                <a:srgbClr val="0070C0"/>
              </a:solidFill>
            </a:endParaRPr>
          </a:p>
          <a:p>
            <a:r>
              <a:rPr lang="en-US" b="1" dirty="0" smtClean="0">
                <a:solidFill>
                  <a:srgbClr val="0070C0"/>
                </a:solidFill>
              </a:rPr>
              <a:t>Now, taking a force balance in the x-direction  </a:t>
            </a:r>
            <a:r>
              <a:rPr lang="en-US" b="1" dirty="0" smtClean="0">
                <a:solidFill>
                  <a:srgbClr val="0070C0"/>
                </a:solidFill>
                <a:sym typeface="Symbol"/>
              </a:rPr>
              <a:t></a:t>
            </a:r>
            <a:r>
              <a:rPr lang="en-US" b="1" dirty="0" err="1" smtClean="0">
                <a:solidFill>
                  <a:srgbClr val="0070C0"/>
                </a:solidFill>
                <a:sym typeface="Symbol"/>
              </a:rPr>
              <a:t>F</a:t>
            </a:r>
            <a:r>
              <a:rPr lang="en-US" b="1" baseline="-25000" dirty="0" err="1" smtClean="0">
                <a:solidFill>
                  <a:srgbClr val="0070C0"/>
                </a:solidFill>
                <a:sym typeface="Symbol"/>
              </a:rPr>
              <a:t>x</a:t>
            </a:r>
            <a:r>
              <a:rPr lang="en-US" b="1" baseline="-25000" dirty="0" smtClean="0">
                <a:solidFill>
                  <a:srgbClr val="0070C0"/>
                </a:solidFill>
                <a:sym typeface="Symbol"/>
              </a:rPr>
              <a:t> </a:t>
            </a:r>
            <a:r>
              <a:rPr lang="en-US" b="1" dirty="0" smtClean="0">
                <a:solidFill>
                  <a:srgbClr val="0070C0"/>
                </a:solidFill>
                <a:sym typeface="Symbol"/>
              </a:rPr>
              <a:t> =0 , gives</a:t>
            </a:r>
          </a:p>
          <a:p>
            <a:endParaRPr lang="en-US" b="1" dirty="0" smtClean="0">
              <a:solidFill>
                <a:srgbClr val="0070C0"/>
              </a:solidFill>
              <a:sym typeface="Symbol"/>
            </a:endParaRPr>
          </a:p>
          <a:p>
            <a:r>
              <a:rPr lang="en-US" b="1" dirty="0" smtClean="0">
                <a:solidFill>
                  <a:srgbClr val="0070C0"/>
                </a:solidFill>
                <a:sym typeface="Symbol"/>
              </a:rPr>
              <a:t>                                                                                                      (3a)</a:t>
            </a:r>
          </a:p>
          <a:p>
            <a:endParaRPr lang="en-US" b="1" dirty="0" smtClean="0">
              <a:solidFill>
                <a:srgbClr val="0070C0"/>
              </a:solidFill>
              <a:sym typeface="Symbol"/>
            </a:endParaRPr>
          </a:p>
          <a:p>
            <a:r>
              <a:rPr lang="en-US" b="1" dirty="0" smtClean="0">
                <a:solidFill>
                  <a:srgbClr val="0070C0"/>
                </a:solidFill>
              </a:rPr>
              <a:t>And from </a:t>
            </a:r>
            <a:r>
              <a:rPr lang="en-US" b="1" dirty="0" smtClean="0">
                <a:solidFill>
                  <a:srgbClr val="0070C0"/>
                </a:solidFill>
                <a:sym typeface="Symbol"/>
              </a:rPr>
              <a:t></a:t>
            </a:r>
            <a:r>
              <a:rPr lang="en-US" b="1" dirty="0" err="1" smtClean="0">
                <a:solidFill>
                  <a:srgbClr val="0070C0"/>
                </a:solidFill>
                <a:sym typeface="Symbol"/>
              </a:rPr>
              <a:t>F</a:t>
            </a:r>
            <a:r>
              <a:rPr lang="en-US" b="1" baseline="-25000" dirty="0" err="1" smtClean="0">
                <a:solidFill>
                  <a:srgbClr val="0070C0"/>
                </a:solidFill>
                <a:sym typeface="Symbol"/>
              </a:rPr>
              <a:t>y</a:t>
            </a:r>
            <a:r>
              <a:rPr lang="en-US" b="1" baseline="-25000" dirty="0" smtClean="0">
                <a:solidFill>
                  <a:srgbClr val="0070C0"/>
                </a:solidFill>
                <a:sym typeface="Symbol"/>
              </a:rPr>
              <a:t> </a:t>
            </a:r>
            <a:r>
              <a:rPr lang="en-US" b="1" dirty="0" smtClean="0">
                <a:solidFill>
                  <a:srgbClr val="0070C0"/>
                </a:solidFill>
                <a:sym typeface="Symbol"/>
              </a:rPr>
              <a:t> =0 and </a:t>
            </a:r>
            <a:r>
              <a:rPr lang="en-US" b="1" dirty="0" err="1" smtClean="0">
                <a:solidFill>
                  <a:srgbClr val="0070C0"/>
                </a:solidFill>
                <a:sym typeface="Symbol"/>
              </a:rPr>
              <a:t>F</a:t>
            </a:r>
            <a:r>
              <a:rPr lang="en-US" b="1" baseline="-25000" dirty="0" err="1" smtClean="0">
                <a:solidFill>
                  <a:srgbClr val="0070C0"/>
                </a:solidFill>
                <a:sym typeface="Symbol"/>
              </a:rPr>
              <a:t>z</a:t>
            </a:r>
            <a:r>
              <a:rPr lang="en-US" b="1" baseline="-25000" dirty="0" smtClean="0">
                <a:solidFill>
                  <a:srgbClr val="0070C0"/>
                </a:solidFill>
                <a:sym typeface="Symbol"/>
              </a:rPr>
              <a:t> </a:t>
            </a:r>
            <a:r>
              <a:rPr lang="en-US" b="1" dirty="0" smtClean="0">
                <a:solidFill>
                  <a:srgbClr val="0070C0"/>
                </a:solidFill>
                <a:sym typeface="Symbol"/>
              </a:rPr>
              <a:t> =0 , we get</a:t>
            </a:r>
          </a:p>
          <a:p>
            <a:endParaRPr lang="en-US" b="1" dirty="0" smtClean="0">
              <a:solidFill>
                <a:srgbClr val="0070C0"/>
              </a:solidFill>
              <a:sym typeface="Symbol"/>
            </a:endParaRPr>
          </a:p>
          <a:p>
            <a:r>
              <a:rPr lang="en-US" b="1" dirty="0" smtClean="0">
                <a:solidFill>
                  <a:srgbClr val="0070C0"/>
                </a:solidFill>
                <a:sym typeface="Symbol"/>
              </a:rPr>
              <a:t>                                                                                                     (3b)</a:t>
            </a:r>
          </a:p>
          <a:p>
            <a:endParaRPr lang="en-US" b="1" dirty="0" smtClean="0">
              <a:solidFill>
                <a:srgbClr val="0070C0"/>
              </a:solidFill>
              <a:sym typeface="Symbol"/>
            </a:endParaRPr>
          </a:p>
          <a:p>
            <a:endParaRPr lang="en-US" b="1" dirty="0" smtClean="0">
              <a:solidFill>
                <a:srgbClr val="0070C0"/>
              </a:solidFill>
              <a:sym typeface="Symbol"/>
            </a:endParaRPr>
          </a:p>
          <a:p>
            <a:r>
              <a:rPr lang="en-US" b="1" dirty="0" smtClean="0">
                <a:solidFill>
                  <a:srgbClr val="0070C0"/>
                </a:solidFill>
              </a:rPr>
              <a:t>                                                                                                       (3c)</a:t>
            </a:r>
          </a:p>
          <a:p>
            <a:endParaRPr lang="en-US" b="1" dirty="0" smtClean="0">
              <a:solidFill>
                <a:srgbClr val="0070C0"/>
              </a:solidFill>
            </a:endParaRPr>
          </a:p>
          <a:p>
            <a:r>
              <a:rPr lang="en-US" b="1" dirty="0" smtClean="0">
                <a:solidFill>
                  <a:srgbClr val="0070C0"/>
                </a:solidFill>
              </a:rPr>
              <a:t>Vector analysis gives,</a:t>
            </a:r>
          </a:p>
          <a:p>
            <a:endParaRPr lang="en-US" b="1" dirty="0" smtClean="0">
              <a:solidFill>
                <a:srgbClr val="0070C0"/>
              </a:solidFill>
            </a:endParaRPr>
          </a:p>
          <a:p>
            <a:r>
              <a:rPr lang="en-US" b="1" dirty="0" smtClean="0">
                <a:solidFill>
                  <a:srgbClr val="0070C0"/>
                </a:solidFill>
              </a:rPr>
              <a:t>                                                                                                        (4)</a:t>
            </a:r>
          </a:p>
          <a:p>
            <a:endParaRPr lang="en-US" b="1" dirty="0" smtClean="0">
              <a:solidFill>
                <a:srgbClr val="0070C0"/>
              </a:solidFill>
            </a:endParaRPr>
          </a:p>
          <a:p>
            <a:endParaRPr lang="en-US" b="1" dirty="0" smtClean="0">
              <a:solidFill>
                <a:srgbClr val="0070C0"/>
              </a:solidFill>
            </a:endParaRPr>
          </a:p>
          <a:p>
            <a:r>
              <a:rPr lang="en-US" b="1" dirty="0" smtClean="0">
                <a:solidFill>
                  <a:srgbClr val="0070C0"/>
                </a:solidFill>
              </a:rPr>
              <a:t>                                                                                                        (5)</a:t>
            </a:r>
          </a:p>
        </p:txBody>
      </p:sp>
      <p:graphicFrame>
        <p:nvGraphicFramePr>
          <p:cNvPr id="26626" name="Object 2"/>
          <p:cNvGraphicFramePr>
            <a:graphicFrameLocks noChangeAspect="1"/>
          </p:cNvGraphicFramePr>
          <p:nvPr/>
        </p:nvGraphicFramePr>
        <p:xfrm>
          <a:off x="3347864" y="1040861"/>
          <a:ext cx="1908175" cy="474663"/>
        </p:xfrm>
        <a:graphic>
          <a:graphicData uri="http://schemas.openxmlformats.org/presentationml/2006/ole">
            <p:oleObj spid="_x0000_s26626" name="Equation" r:id="rId3" imgW="812520" imgH="241200" progId="Equation.3">
              <p:embed/>
            </p:oleObj>
          </a:graphicData>
        </a:graphic>
      </p:graphicFrame>
      <p:graphicFrame>
        <p:nvGraphicFramePr>
          <p:cNvPr id="6" name="Object 2"/>
          <p:cNvGraphicFramePr>
            <a:graphicFrameLocks noChangeAspect="1"/>
          </p:cNvGraphicFramePr>
          <p:nvPr/>
        </p:nvGraphicFramePr>
        <p:xfrm>
          <a:off x="2517775" y="2205622"/>
          <a:ext cx="3279775" cy="474662"/>
        </p:xfrm>
        <a:graphic>
          <a:graphicData uri="http://schemas.openxmlformats.org/presentationml/2006/ole">
            <p:oleObj spid="_x0000_s26627" name="Equation" r:id="rId4" imgW="1396800" imgH="241200" progId="Equation.3">
              <p:embed/>
            </p:oleObj>
          </a:graphicData>
        </a:graphic>
      </p:graphicFrame>
      <p:graphicFrame>
        <p:nvGraphicFramePr>
          <p:cNvPr id="7" name="Object 2"/>
          <p:cNvGraphicFramePr>
            <a:graphicFrameLocks noChangeAspect="1"/>
          </p:cNvGraphicFramePr>
          <p:nvPr/>
        </p:nvGraphicFramePr>
        <p:xfrm>
          <a:off x="2558206" y="3213100"/>
          <a:ext cx="3309938" cy="474663"/>
        </p:xfrm>
        <a:graphic>
          <a:graphicData uri="http://schemas.openxmlformats.org/presentationml/2006/ole">
            <p:oleObj spid="_x0000_s26628" name="Equation" r:id="rId5" imgW="1409400" imgH="241200" progId="Equation.3">
              <p:embed/>
            </p:oleObj>
          </a:graphicData>
        </a:graphic>
      </p:graphicFrame>
      <p:graphicFrame>
        <p:nvGraphicFramePr>
          <p:cNvPr id="8" name="Object 2"/>
          <p:cNvGraphicFramePr>
            <a:graphicFrameLocks noChangeAspect="1"/>
          </p:cNvGraphicFramePr>
          <p:nvPr/>
        </p:nvGraphicFramePr>
        <p:xfrm>
          <a:off x="2513013" y="4124325"/>
          <a:ext cx="3249612" cy="474663"/>
        </p:xfrm>
        <a:graphic>
          <a:graphicData uri="http://schemas.openxmlformats.org/presentationml/2006/ole">
            <p:oleObj spid="_x0000_s26629" name="Equation" r:id="rId6" imgW="1384200" imgH="241200" progId="Equation.3">
              <p:embed/>
            </p:oleObj>
          </a:graphicData>
        </a:graphic>
      </p:graphicFrame>
      <p:graphicFrame>
        <p:nvGraphicFramePr>
          <p:cNvPr id="9" name="Object 2"/>
          <p:cNvGraphicFramePr>
            <a:graphicFrameLocks noChangeAspect="1"/>
          </p:cNvGraphicFramePr>
          <p:nvPr/>
        </p:nvGraphicFramePr>
        <p:xfrm>
          <a:off x="2719388" y="5084763"/>
          <a:ext cx="2921000" cy="474662"/>
        </p:xfrm>
        <a:graphic>
          <a:graphicData uri="http://schemas.openxmlformats.org/presentationml/2006/ole">
            <p:oleObj spid="_x0000_s26630" name="Equation" r:id="rId7" imgW="1244520" imgH="241200" progId="Equation.3">
              <p:embed/>
            </p:oleObj>
          </a:graphicData>
        </a:graphic>
      </p:graphicFrame>
      <p:graphicFrame>
        <p:nvGraphicFramePr>
          <p:cNvPr id="10" name="Object 2"/>
          <p:cNvGraphicFramePr>
            <a:graphicFrameLocks noChangeAspect="1"/>
          </p:cNvGraphicFramePr>
          <p:nvPr/>
        </p:nvGraphicFramePr>
        <p:xfrm>
          <a:off x="2239963" y="5743575"/>
          <a:ext cx="3695700" cy="600075"/>
        </p:xfrm>
        <a:graphic>
          <a:graphicData uri="http://schemas.openxmlformats.org/presentationml/2006/ole">
            <p:oleObj spid="_x0000_s26631" name="Equation" r:id="rId8" imgW="1574640" imgH="3045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15" end="15"/>
                                            </p:txEl>
                                          </p:spTgt>
                                        </p:tgtEl>
                                        <p:attrNameLst>
                                          <p:attrName>style.visibility</p:attrName>
                                        </p:attrNameLst>
                                      </p:cBhvr>
                                      <p:to>
                                        <p:strVal val="visible"/>
                                      </p:to>
                                    </p:set>
                                    <p:anim calcmode="lin" valueType="num">
                                      <p:cBhvr additive="base">
                                        <p:cTn id="35"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4">
                                            <p:txEl>
                                              <p:pRg st="15" end="1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xEl>
                                              <p:pRg st="17" end="17"/>
                                            </p:txEl>
                                          </p:spTgt>
                                        </p:tgtEl>
                                        <p:attrNameLst>
                                          <p:attrName>style.visibility</p:attrName>
                                        </p:attrNameLst>
                                      </p:cBhvr>
                                      <p:to>
                                        <p:strVal val="visible"/>
                                      </p:to>
                                    </p:set>
                                    <p:anim calcmode="lin" valueType="num">
                                      <p:cBhvr additive="base">
                                        <p:cTn id="39" dur="10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4">
                                            <p:txEl>
                                              <p:pRg st="17" end="1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20" end="20"/>
                                            </p:txEl>
                                          </p:spTgt>
                                        </p:tgtEl>
                                        <p:attrNameLst>
                                          <p:attrName>style.visibility</p:attrName>
                                        </p:attrNameLst>
                                      </p:cBhvr>
                                      <p:to>
                                        <p:strVal val="visible"/>
                                      </p:to>
                                    </p:set>
                                    <p:anim calcmode="lin" valueType="num">
                                      <p:cBhvr additive="base">
                                        <p:cTn id="43" dur="1000" fill="hold"/>
                                        <p:tgtEl>
                                          <p:spTgt spid="4">
                                            <p:txEl>
                                              <p:pRg st="20" end="20"/>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4">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26626"/>
                                        </p:tgtEl>
                                        <p:attrNameLst>
                                          <p:attrName>style.visibility</p:attrName>
                                        </p:attrNameLst>
                                      </p:cBhvr>
                                      <p:to>
                                        <p:strVal val="visible"/>
                                      </p:to>
                                    </p:set>
                                    <p:animEffect transition="in" filter="wipe(down)">
                                      <p:cBhvr>
                                        <p:cTn id="49" dur="500"/>
                                        <p:tgtEl>
                                          <p:spTgt spid="2662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down)">
                                      <p:cBhvr>
                                        <p:cTn id="54" dur="5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wipe(down)">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additive="base">
                                        <p:cTn id="69" dur="500" fill="hold"/>
                                        <p:tgtEl>
                                          <p:spTgt spid="9"/>
                                        </p:tgtEl>
                                        <p:attrNameLst>
                                          <p:attrName>ppt_x</p:attrName>
                                        </p:attrNameLst>
                                      </p:cBhvr>
                                      <p:tavLst>
                                        <p:tav tm="0">
                                          <p:val>
                                            <p:strVal val="#ppt_x"/>
                                          </p:val>
                                        </p:tav>
                                        <p:tav tm="100000">
                                          <p:val>
                                            <p:strVal val="#ppt_x"/>
                                          </p:val>
                                        </p:tav>
                                      </p:tavLst>
                                    </p:anim>
                                    <p:anim calcmode="lin" valueType="num">
                                      <p:cBhvr additive="base">
                                        <p:cTn id="7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fill="hold"/>
                                        <p:tgtEl>
                                          <p:spTgt spid="10"/>
                                        </p:tgtEl>
                                        <p:attrNameLst>
                                          <p:attrName>ppt_x</p:attrName>
                                        </p:attrNameLst>
                                      </p:cBhvr>
                                      <p:tavLst>
                                        <p:tav tm="0">
                                          <p:val>
                                            <p:strVal val="#ppt_x"/>
                                          </p:val>
                                        </p:tav>
                                        <p:tav tm="100000">
                                          <p:val>
                                            <p:strVal val="#ppt_x"/>
                                          </p:val>
                                        </p:tav>
                                      </p:tavLst>
                                    </p:anim>
                                    <p:anim calcmode="lin" valueType="num">
                                      <p:cBhvr additive="base">
                                        <p:cTn id="7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1600" y="260648"/>
            <a:ext cx="6552728" cy="646331"/>
          </a:xfrm>
          <a:prstGeom prst="rect">
            <a:avLst/>
          </a:prstGeom>
          <a:noFill/>
        </p:spPr>
        <p:txBody>
          <a:bodyPr wrap="square" rtlCol="0">
            <a:spAutoFit/>
          </a:bodyPr>
          <a:lstStyle/>
          <a:p>
            <a:r>
              <a:rPr lang="en-US" b="1" dirty="0" smtClean="0">
                <a:solidFill>
                  <a:srgbClr val="0070C0"/>
                </a:solidFill>
              </a:rPr>
              <a:t>Also </a:t>
            </a:r>
            <a:r>
              <a:rPr lang="en-US" b="1" dirty="0" err="1" smtClean="0">
                <a:solidFill>
                  <a:srgbClr val="0070C0"/>
                </a:solidFill>
              </a:rPr>
              <a:t>T</a:t>
            </a:r>
            <a:r>
              <a:rPr lang="en-US" b="1" baseline="-25000" dirty="0" err="1" smtClean="0">
                <a:solidFill>
                  <a:srgbClr val="0070C0"/>
                </a:solidFill>
              </a:rPr>
              <a:t>n</a:t>
            </a:r>
            <a:r>
              <a:rPr lang="en-US" b="1" dirty="0" smtClean="0">
                <a:solidFill>
                  <a:srgbClr val="0070C0"/>
                </a:solidFill>
              </a:rPr>
              <a:t>  can be determined from the direction cosines and the known stresses as follows: </a:t>
            </a:r>
          </a:p>
        </p:txBody>
      </p:sp>
      <p:graphicFrame>
        <p:nvGraphicFramePr>
          <p:cNvPr id="27651" name="Object 2"/>
          <p:cNvGraphicFramePr>
            <a:graphicFrameLocks noChangeAspect="1"/>
          </p:cNvGraphicFramePr>
          <p:nvPr/>
        </p:nvGraphicFramePr>
        <p:xfrm>
          <a:off x="984100" y="1043738"/>
          <a:ext cx="7483475" cy="500062"/>
        </p:xfrm>
        <a:graphic>
          <a:graphicData uri="http://schemas.openxmlformats.org/presentationml/2006/ole">
            <p:oleObj spid="_x0000_s27651" name="Equation" r:id="rId3" imgW="3187440" imgH="253800" progId="Equation.3">
              <p:embed/>
            </p:oleObj>
          </a:graphicData>
        </a:graphic>
      </p:graphicFrame>
      <p:sp>
        <p:nvSpPr>
          <p:cNvPr id="7" name="TextBox 6"/>
          <p:cNvSpPr txBox="1"/>
          <p:nvPr/>
        </p:nvSpPr>
        <p:spPr>
          <a:xfrm>
            <a:off x="899592" y="1700808"/>
            <a:ext cx="6552728" cy="923330"/>
          </a:xfrm>
          <a:prstGeom prst="rect">
            <a:avLst/>
          </a:prstGeom>
          <a:noFill/>
        </p:spPr>
        <p:txBody>
          <a:bodyPr wrap="square" rtlCol="0">
            <a:spAutoFit/>
          </a:bodyPr>
          <a:lstStyle/>
          <a:p>
            <a:r>
              <a:rPr lang="en-US" b="1" dirty="0" smtClean="0">
                <a:solidFill>
                  <a:srgbClr val="0070C0"/>
                </a:solidFill>
              </a:rPr>
              <a:t>In essence, no shear component acts on ABC and the direction cosines defining the line from the origin, o, that is now normal to ABC, however  l, m, and n can still be used with this in mind:   </a:t>
            </a:r>
          </a:p>
        </p:txBody>
      </p:sp>
      <p:graphicFrame>
        <p:nvGraphicFramePr>
          <p:cNvPr id="27652" name="Object 4"/>
          <p:cNvGraphicFramePr>
            <a:graphicFrameLocks noChangeAspect="1"/>
          </p:cNvGraphicFramePr>
          <p:nvPr/>
        </p:nvGraphicFramePr>
        <p:xfrm>
          <a:off x="1571600" y="2780928"/>
          <a:ext cx="4800600" cy="474663"/>
        </p:xfrm>
        <a:graphic>
          <a:graphicData uri="http://schemas.openxmlformats.org/presentationml/2006/ole">
            <p:oleObj spid="_x0000_s27652" name="Equation" r:id="rId4" imgW="2044440" imgH="241200" progId="Equation.3">
              <p:embed/>
            </p:oleObj>
          </a:graphicData>
        </a:graphic>
      </p:graphicFrame>
      <p:sp>
        <p:nvSpPr>
          <p:cNvPr id="10" name="TextBox 9"/>
          <p:cNvSpPr txBox="1"/>
          <p:nvPr/>
        </p:nvSpPr>
        <p:spPr>
          <a:xfrm>
            <a:off x="827584" y="3284984"/>
            <a:ext cx="6552728" cy="646331"/>
          </a:xfrm>
          <a:prstGeom prst="rect">
            <a:avLst/>
          </a:prstGeom>
          <a:noFill/>
        </p:spPr>
        <p:txBody>
          <a:bodyPr wrap="square" rtlCol="0">
            <a:spAutoFit/>
          </a:bodyPr>
          <a:lstStyle/>
          <a:p>
            <a:r>
              <a:rPr lang="en-US" b="1" dirty="0" smtClean="0">
                <a:solidFill>
                  <a:srgbClr val="0070C0"/>
                </a:solidFill>
              </a:rPr>
              <a:t>The above relationships, it substituted into eq.(3), produce the following</a:t>
            </a:r>
          </a:p>
        </p:txBody>
      </p:sp>
      <p:grpSp>
        <p:nvGrpSpPr>
          <p:cNvPr id="14" name="Group 13"/>
          <p:cNvGrpSpPr/>
          <p:nvPr/>
        </p:nvGrpSpPr>
        <p:grpSpPr>
          <a:xfrm>
            <a:off x="1722438" y="4221163"/>
            <a:ext cx="5297834" cy="1447800"/>
            <a:chOff x="1722438" y="4221163"/>
            <a:chExt cx="5297834" cy="1447800"/>
          </a:xfrm>
        </p:grpSpPr>
        <p:graphicFrame>
          <p:nvGraphicFramePr>
            <p:cNvPr id="27654" name="Object 2"/>
            <p:cNvGraphicFramePr>
              <a:graphicFrameLocks noChangeAspect="1"/>
            </p:cNvGraphicFramePr>
            <p:nvPr/>
          </p:nvGraphicFramePr>
          <p:xfrm>
            <a:off x="1722438" y="4221163"/>
            <a:ext cx="4592637" cy="1447800"/>
          </p:xfrm>
          <a:graphic>
            <a:graphicData uri="http://schemas.openxmlformats.org/presentationml/2006/ole">
              <p:oleObj spid="_x0000_s27654" name="Equation" r:id="rId5" imgW="1955520" imgH="736560" progId="Equation.3">
                <p:embed/>
              </p:oleObj>
            </a:graphicData>
          </a:graphic>
        </p:graphicFrame>
        <p:sp>
          <p:nvSpPr>
            <p:cNvPr id="12" name="Right Brace 11"/>
            <p:cNvSpPr/>
            <p:nvPr/>
          </p:nvSpPr>
          <p:spPr>
            <a:xfrm>
              <a:off x="5906043" y="4280463"/>
              <a:ext cx="216024" cy="129614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TextBox 12"/>
            <p:cNvSpPr txBox="1"/>
            <p:nvPr/>
          </p:nvSpPr>
          <p:spPr>
            <a:xfrm>
              <a:off x="6444208" y="4725144"/>
              <a:ext cx="576064" cy="369332"/>
            </a:xfrm>
            <a:prstGeom prst="rect">
              <a:avLst/>
            </a:prstGeom>
            <a:noFill/>
          </p:spPr>
          <p:txBody>
            <a:bodyPr wrap="square" rtlCol="0">
              <a:spAutoFit/>
            </a:bodyPr>
            <a:lstStyle/>
            <a:p>
              <a:r>
                <a:rPr lang="en-US" b="1" dirty="0" smtClean="0">
                  <a:solidFill>
                    <a:srgbClr val="0070C0"/>
                  </a:solidFill>
                </a:rPr>
                <a:t>(6)</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wipe(down)">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dow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7652"/>
                                        </p:tgtEl>
                                        <p:attrNameLst>
                                          <p:attrName>style.visibility</p:attrName>
                                        </p:attrNameLst>
                                      </p:cBhvr>
                                      <p:to>
                                        <p:strVal val="visible"/>
                                      </p:to>
                                    </p:set>
                                    <p:anim calcmode="lin" valueType="num">
                                      <p:cBhvr additive="base">
                                        <p:cTn id="22" dur="500" fill="hold"/>
                                        <p:tgtEl>
                                          <p:spTgt spid="27652"/>
                                        </p:tgtEl>
                                        <p:attrNameLst>
                                          <p:attrName>ppt_x</p:attrName>
                                        </p:attrNameLst>
                                      </p:cBhvr>
                                      <p:tavLst>
                                        <p:tav tm="0">
                                          <p:val>
                                            <p:strVal val="#ppt_x"/>
                                          </p:val>
                                        </p:tav>
                                        <p:tav tm="100000">
                                          <p:val>
                                            <p:strVal val="#ppt_x"/>
                                          </p:val>
                                        </p:tav>
                                      </p:tavLst>
                                    </p:anim>
                                    <p:anim calcmode="lin" valueType="num">
                                      <p:cBhvr additive="base">
                                        <p:cTn id="23"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build="allAtOnce"/>
      <p:bldP spid="10"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9592" y="332656"/>
            <a:ext cx="6552728" cy="2031325"/>
          </a:xfrm>
          <a:prstGeom prst="rect">
            <a:avLst/>
          </a:prstGeom>
          <a:noFill/>
        </p:spPr>
        <p:txBody>
          <a:bodyPr wrap="square" rtlCol="0">
            <a:spAutoFit/>
          </a:bodyPr>
          <a:lstStyle/>
          <a:p>
            <a:r>
              <a:rPr lang="en-US" b="1" dirty="0" smtClean="0">
                <a:solidFill>
                  <a:srgbClr val="0070C0"/>
                </a:solidFill>
              </a:rPr>
              <a:t>These  three homogeneous equations gives real roots other than zero only, if the determinant is zero. Setting the determinant to zero and expanding gives a cubic equation chose three roots are the principal stresses (i.e. the stresses on plane of zero shear stress).</a:t>
            </a:r>
          </a:p>
          <a:p>
            <a:endParaRPr lang="en-US" b="1" dirty="0" smtClean="0">
              <a:solidFill>
                <a:srgbClr val="0070C0"/>
              </a:solidFill>
            </a:endParaRPr>
          </a:p>
          <a:p>
            <a:r>
              <a:rPr lang="en-US" b="1" dirty="0" smtClean="0">
                <a:solidFill>
                  <a:srgbClr val="0070C0"/>
                </a:solidFill>
              </a:rPr>
              <a:t>Denoting the stress T as </a:t>
            </a:r>
            <a:r>
              <a:rPr lang="en-US" b="1" dirty="0" err="1" smtClean="0">
                <a:solidFill>
                  <a:srgbClr val="0070C0"/>
                </a:solidFill>
              </a:rPr>
              <a:t>T</a:t>
            </a:r>
            <a:r>
              <a:rPr lang="en-US" b="1" baseline="-25000" dirty="0" err="1" smtClean="0">
                <a:solidFill>
                  <a:srgbClr val="0070C0"/>
                </a:solidFill>
              </a:rPr>
              <a:t>p</a:t>
            </a:r>
            <a:r>
              <a:rPr lang="en-US" b="1" dirty="0" smtClean="0">
                <a:solidFill>
                  <a:srgbClr val="0070C0"/>
                </a:solidFill>
              </a:rPr>
              <a:t>  gives:</a:t>
            </a:r>
          </a:p>
        </p:txBody>
      </p:sp>
      <p:grpSp>
        <p:nvGrpSpPr>
          <p:cNvPr id="9" name="Group 8"/>
          <p:cNvGrpSpPr/>
          <p:nvPr/>
        </p:nvGrpSpPr>
        <p:grpSpPr>
          <a:xfrm>
            <a:off x="1893888" y="2492375"/>
            <a:ext cx="5342408" cy="500063"/>
            <a:chOff x="1893888" y="2492375"/>
            <a:chExt cx="5342408" cy="500063"/>
          </a:xfrm>
        </p:grpSpPr>
        <p:graphicFrame>
          <p:nvGraphicFramePr>
            <p:cNvPr id="28675" name="Object 3"/>
            <p:cNvGraphicFramePr>
              <a:graphicFrameLocks noChangeAspect="1"/>
            </p:cNvGraphicFramePr>
            <p:nvPr/>
          </p:nvGraphicFramePr>
          <p:xfrm>
            <a:off x="1893888" y="2492375"/>
            <a:ext cx="3486150" cy="500063"/>
          </p:xfrm>
          <a:graphic>
            <a:graphicData uri="http://schemas.openxmlformats.org/presentationml/2006/ole">
              <p:oleObj spid="_x0000_s28675" name="Equation" r:id="rId3" imgW="1485720" imgH="253800" progId="Equation.3">
                <p:embed/>
              </p:oleObj>
            </a:graphicData>
          </a:graphic>
        </p:graphicFrame>
        <p:sp>
          <p:nvSpPr>
            <p:cNvPr id="7" name="TextBox 6"/>
            <p:cNvSpPr txBox="1"/>
            <p:nvPr/>
          </p:nvSpPr>
          <p:spPr>
            <a:xfrm>
              <a:off x="6228184" y="2492896"/>
              <a:ext cx="1008112" cy="369332"/>
            </a:xfrm>
            <a:prstGeom prst="rect">
              <a:avLst/>
            </a:prstGeom>
            <a:noFill/>
          </p:spPr>
          <p:txBody>
            <a:bodyPr wrap="square" rtlCol="0">
              <a:spAutoFit/>
            </a:bodyPr>
            <a:lstStyle/>
            <a:p>
              <a:r>
                <a:rPr lang="en-US" b="1" dirty="0" smtClean="0">
                  <a:solidFill>
                    <a:srgbClr val="0070C0"/>
                  </a:solidFill>
                </a:rPr>
                <a:t>(7)</a:t>
              </a:r>
              <a:endParaRPr lang="en-US" b="1" dirty="0">
                <a:solidFill>
                  <a:srgbClr val="0070C0"/>
                </a:solidFill>
              </a:endParaRPr>
            </a:p>
          </p:txBody>
        </p:sp>
      </p:grpSp>
      <p:sp>
        <p:nvSpPr>
          <p:cNvPr id="11" name="TextBox 10"/>
          <p:cNvSpPr txBox="1"/>
          <p:nvPr/>
        </p:nvSpPr>
        <p:spPr>
          <a:xfrm>
            <a:off x="683568" y="3212976"/>
            <a:ext cx="6552728" cy="369332"/>
          </a:xfrm>
          <a:prstGeom prst="rect">
            <a:avLst/>
          </a:prstGeom>
          <a:noFill/>
        </p:spPr>
        <p:txBody>
          <a:bodyPr wrap="square" rtlCol="0">
            <a:spAutoFit/>
          </a:bodyPr>
          <a:lstStyle/>
          <a:p>
            <a:r>
              <a:rPr lang="en-US" b="1" dirty="0" smtClean="0">
                <a:solidFill>
                  <a:srgbClr val="0070C0"/>
                </a:solidFill>
              </a:rPr>
              <a:t>Where I</a:t>
            </a:r>
            <a:r>
              <a:rPr lang="en-US" b="1" baseline="-25000" dirty="0" smtClean="0">
                <a:solidFill>
                  <a:srgbClr val="0070C0"/>
                </a:solidFill>
              </a:rPr>
              <a:t>1</a:t>
            </a:r>
            <a:r>
              <a:rPr lang="en-US" b="1" dirty="0" smtClean="0">
                <a:solidFill>
                  <a:srgbClr val="0070C0"/>
                </a:solidFill>
              </a:rPr>
              <a:t>  , I</a:t>
            </a:r>
            <a:r>
              <a:rPr lang="en-US" b="1" baseline="-25000" dirty="0" smtClean="0">
                <a:solidFill>
                  <a:srgbClr val="0070C0"/>
                </a:solidFill>
              </a:rPr>
              <a:t>2</a:t>
            </a:r>
            <a:r>
              <a:rPr lang="en-US" b="1" dirty="0" smtClean="0">
                <a:solidFill>
                  <a:srgbClr val="0070C0"/>
                </a:solidFill>
              </a:rPr>
              <a:t>  , and  I</a:t>
            </a:r>
            <a:r>
              <a:rPr lang="en-US" b="1" baseline="-25000" dirty="0" smtClean="0">
                <a:solidFill>
                  <a:srgbClr val="0070C0"/>
                </a:solidFill>
              </a:rPr>
              <a:t>3</a:t>
            </a:r>
            <a:r>
              <a:rPr lang="en-US" b="1" dirty="0" smtClean="0">
                <a:solidFill>
                  <a:srgbClr val="0070C0"/>
                </a:solidFill>
              </a:rPr>
              <a:t>   are called the Invariants, and they given by </a:t>
            </a:r>
          </a:p>
        </p:txBody>
      </p:sp>
      <p:grpSp>
        <p:nvGrpSpPr>
          <p:cNvPr id="14" name="Group 13"/>
          <p:cNvGrpSpPr/>
          <p:nvPr/>
        </p:nvGrpSpPr>
        <p:grpSpPr>
          <a:xfrm>
            <a:off x="2483768" y="3861048"/>
            <a:ext cx="4896544" cy="474663"/>
            <a:chOff x="2483768" y="3861048"/>
            <a:chExt cx="4896544" cy="474663"/>
          </a:xfrm>
        </p:grpSpPr>
        <p:graphicFrame>
          <p:nvGraphicFramePr>
            <p:cNvPr id="28677" name="Object 4"/>
            <p:cNvGraphicFramePr>
              <a:graphicFrameLocks noChangeAspect="1"/>
            </p:cNvGraphicFramePr>
            <p:nvPr/>
          </p:nvGraphicFramePr>
          <p:xfrm>
            <a:off x="2483768" y="3861048"/>
            <a:ext cx="2951162" cy="474663"/>
          </p:xfrm>
          <a:graphic>
            <a:graphicData uri="http://schemas.openxmlformats.org/presentationml/2006/ole">
              <p:oleObj spid="_x0000_s28677" name="Equation" r:id="rId4" imgW="1257120" imgH="241200" progId="Equation.3">
                <p:embed/>
              </p:oleObj>
            </a:graphicData>
          </a:graphic>
        </p:graphicFrame>
        <p:sp>
          <p:nvSpPr>
            <p:cNvPr id="13" name="TextBox 12"/>
            <p:cNvSpPr txBox="1"/>
            <p:nvPr/>
          </p:nvSpPr>
          <p:spPr>
            <a:xfrm>
              <a:off x="6732240" y="3888139"/>
              <a:ext cx="648072" cy="369332"/>
            </a:xfrm>
            <a:prstGeom prst="rect">
              <a:avLst/>
            </a:prstGeom>
            <a:noFill/>
          </p:spPr>
          <p:txBody>
            <a:bodyPr wrap="square" rtlCol="0">
              <a:spAutoFit/>
            </a:bodyPr>
            <a:lstStyle/>
            <a:p>
              <a:r>
                <a:rPr lang="en-US" b="1" dirty="0" smtClean="0">
                  <a:solidFill>
                    <a:srgbClr val="0070C0"/>
                  </a:solidFill>
                </a:rPr>
                <a:t>(9a)</a:t>
              </a:r>
              <a:endParaRPr lang="en-US" b="1" dirty="0">
                <a:solidFill>
                  <a:srgbClr val="0070C0"/>
                </a:solidFill>
              </a:endParaRPr>
            </a:p>
          </p:txBody>
        </p:sp>
      </p:grpSp>
      <p:grpSp>
        <p:nvGrpSpPr>
          <p:cNvPr id="22" name="Group 21"/>
          <p:cNvGrpSpPr/>
          <p:nvPr/>
        </p:nvGrpSpPr>
        <p:grpSpPr>
          <a:xfrm>
            <a:off x="1331640" y="4653136"/>
            <a:ext cx="7344816" cy="500063"/>
            <a:chOff x="1331640" y="4653136"/>
            <a:chExt cx="7344816" cy="500063"/>
          </a:xfrm>
        </p:grpSpPr>
        <p:graphicFrame>
          <p:nvGraphicFramePr>
            <p:cNvPr id="17" name="Object 4"/>
            <p:cNvGraphicFramePr>
              <a:graphicFrameLocks noChangeAspect="1"/>
            </p:cNvGraphicFramePr>
            <p:nvPr/>
          </p:nvGraphicFramePr>
          <p:xfrm>
            <a:off x="1331640" y="4653136"/>
            <a:ext cx="6469063" cy="500063"/>
          </p:xfrm>
          <a:graphic>
            <a:graphicData uri="http://schemas.openxmlformats.org/presentationml/2006/ole">
              <p:oleObj spid="_x0000_s28679" name="Equation" r:id="rId5" imgW="2755800" imgH="253800" progId="Equation.3">
                <p:embed/>
              </p:oleObj>
            </a:graphicData>
          </a:graphic>
        </p:graphicFrame>
        <p:sp>
          <p:nvSpPr>
            <p:cNvPr id="18" name="TextBox 17"/>
            <p:cNvSpPr txBox="1"/>
            <p:nvPr/>
          </p:nvSpPr>
          <p:spPr>
            <a:xfrm>
              <a:off x="8028384" y="4725144"/>
              <a:ext cx="648072" cy="369332"/>
            </a:xfrm>
            <a:prstGeom prst="rect">
              <a:avLst/>
            </a:prstGeom>
            <a:noFill/>
          </p:spPr>
          <p:txBody>
            <a:bodyPr wrap="square" rtlCol="0">
              <a:spAutoFit/>
            </a:bodyPr>
            <a:lstStyle/>
            <a:p>
              <a:r>
                <a:rPr lang="en-US" b="1" dirty="0" smtClean="0">
                  <a:solidFill>
                    <a:srgbClr val="0070C0"/>
                  </a:solidFill>
                </a:rPr>
                <a:t>(9b)</a:t>
              </a:r>
              <a:endParaRPr lang="en-US" b="1" dirty="0">
                <a:solidFill>
                  <a:srgbClr val="0070C0"/>
                </a:solidFill>
              </a:endParaRPr>
            </a:p>
          </p:txBody>
        </p:sp>
      </p:grpSp>
      <p:grpSp>
        <p:nvGrpSpPr>
          <p:cNvPr id="23" name="Group 22"/>
          <p:cNvGrpSpPr/>
          <p:nvPr/>
        </p:nvGrpSpPr>
        <p:grpSpPr>
          <a:xfrm>
            <a:off x="750837" y="5517232"/>
            <a:ext cx="8213651" cy="498475"/>
            <a:chOff x="750837" y="5517232"/>
            <a:chExt cx="8213651" cy="498475"/>
          </a:xfrm>
        </p:grpSpPr>
        <p:graphicFrame>
          <p:nvGraphicFramePr>
            <p:cNvPr id="20" name="Object 4"/>
            <p:cNvGraphicFramePr>
              <a:graphicFrameLocks noChangeAspect="1"/>
            </p:cNvGraphicFramePr>
            <p:nvPr/>
          </p:nvGraphicFramePr>
          <p:xfrm>
            <a:off x="750837" y="5517232"/>
            <a:ext cx="7421563" cy="498475"/>
          </p:xfrm>
          <a:graphic>
            <a:graphicData uri="http://schemas.openxmlformats.org/presentationml/2006/ole">
              <p:oleObj spid="_x0000_s28680" name="Equation" r:id="rId6" imgW="3162240" imgH="253800" progId="Equation.3">
                <p:embed/>
              </p:oleObj>
            </a:graphicData>
          </a:graphic>
        </p:graphicFrame>
        <p:sp>
          <p:nvSpPr>
            <p:cNvPr id="21" name="TextBox 20"/>
            <p:cNvSpPr txBox="1"/>
            <p:nvPr/>
          </p:nvSpPr>
          <p:spPr>
            <a:xfrm>
              <a:off x="8316416" y="5589240"/>
              <a:ext cx="648072" cy="369332"/>
            </a:xfrm>
            <a:prstGeom prst="rect">
              <a:avLst/>
            </a:prstGeom>
            <a:noFill/>
          </p:spPr>
          <p:txBody>
            <a:bodyPr wrap="square" rtlCol="0">
              <a:spAutoFit/>
            </a:bodyPr>
            <a:lstStyle/>
            <a:p>
              <a:r>
                <a:rPr lang="en-US" b="1" dirty="0" smtClean="0">
                  <a:solidFill>
                    <a:srgbClr val="0070C0"/>
                  </a:solidFill>
                </a:rPr>
                <a:t>(9c)</a:t>
              </a:r>
              <a:endParaRPr lang="en-US" b="1" dirty="0">
                <a:solidFill>
                  <a:srgbClr val="0070C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down)">
                                      <p:cBhvr>
                                        <p:cTn id="15"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1"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60648"/>
            <a:ext cx="6552728" cy="1477328"/>
          </a:xfrm>
          <a:prstGeom prst="rect">
            <a:avLst/>
          </a:prstGeom>
          <a:noFill/>
        </p:spPr>
        <p:txBody>
          <a:bodyPr wrap="square" rtlCol="0">
            <a:spAutoFit/>
          </a:bodyPr>
          <a:lstStyle/>
          <a:p>
            <a:r>
              <a:rPr lang="en-US" b="1" dirty="0" smtClean="0">
                <a:solidFill>
                  <a:srgbClr val="FF0000"/>
                </a:solidFill>
              </a:rPr>
              <a:t>4.3. Different Notations</a:t>
            </a:r>
          </a:p>
          <a:p>
            <a:endParaRPr lang="en-US" b="1" dirty="0" smtClean="0">
              <a:solidFill>
                <a:srgbClr val="0070C0"/>
              </a:solidFill>
            </a:endParaRPr>
          </a:p>
          <a:p>
            <a:r>
              <a:rPr lang="en-US" b="1" dirty="0" smtClean="0">
                <a:solidFill>
                  <a:srgbClr val="0070C0"/>
                </a:solidFill>
              </a:rPr>
              <a:t>   1.  A general equation for explicit expressions is given by:</a:t>
            </a:r>
          </a:p>
          <a:p>
            <a:endParaRPr lang="en-US" b="1" dirty="0" smtClean="0">
              <a:solidFill>
                <a:srgbClr val="0070C0"/>
              </a:solidFill>
            </a:endParaRPr>
          </a:p>
          <a:p>
            <a:r>
              <a:rPr lang="en-US" b="1" dirty="0" smtClean="0">
                <a:solidFill>
                  <a:srgbClr val="0070C0"/>
                </a:solidFill>
              </a:rPr>
              <a:t>  </a:t>
            </a:r>
          </a:p>
        </p:txBody>
      </p:sp>
      <p:graphicFrame>
        <p:nvGraphicFramePr>
          <p:cNvPr id="6" name="Object 4"/>
          <p:cNvGraphicFramePr>
            <a:graphicFrameLocks noChangeAspect="1"/>
          </p:cNvGraphicFramePr>
          <p:nvPr/>
        </p:nvGraphicFramePr>
        <p:xfrm>
          <a:off x="2789238" y="1196752"/>
          <a:ext cx="1906587" cy="874712"/>
        </p:xfrm>
        <a:graphic>
          <a:graphicData uri="http://schemas.openxmlformats.org/presentationml/2006/ole">
            <p:oleObj spid="_x0000_s29698" name="Equation" r:id="rId3" imgW="812520" imgH="444240" progId="Equation.3">
              <p:embed/>
            </p:oleObj>
          </a:graphicData>
        </a:graphic>
      </p:graphicFrame>
      <p:sp>
        <p:nvSpPr>
          <p:cNvPr id="7" name="TextBox 6"/>
          <p:cNvSpPr txBox="1"/>
          <p:nvPr/>
        </p:nvSpPr>
        <p:spPr>
          <a:xfrm>
            <a:off x="827584" y="2708920"/>
            <a:ext cx="7128792" cy="1938992"/>
          </a:xfrm>
          <a:prstGeom prst="rect">
            <a:avLst/>
          </a:prstGeom>
          <a:noFill/>
        </p:spPr>
        <p:txBody>
          <a:bodyPr wrap="square" rtlCol="0">
            <a:spAutoFit/>
          </a:bodyPr>
          <a:lstStyle/>
          <a:p>
            <a:pPr marL="273050" indent="-273050"/>
            <a:r>
              <a:rPr lang="en-US" b="1" dirty="0" smtClean="0">
                <a:solidFill>
                  <a:srgbClr val="0070C0"/>
                </a:solidFill>
              </a:rPr>
              <a:t>2. Summation notation is a way of writing summations without the  summation sign Σ. To use it, simply drop the Σ and sum over repeated indices. The equation in summation notation is given by: </a:t>
            </a:r>
          </a:p>
          <a:p>
            <a:pPr marL="273050" indent="-273050"/>
            <a:endParaRPr lang="en-US" b="1" dirty="0" smtClean="0">
              <a:solidFill>
                <a:srgbClr val="0070C0"/>
              </a:solidFill>
            </a:endParaRPr>
          </a:p>
          <a:p>
            <a:pPr marL="273050" indent="-273050"/>
            <a:endParaRPr lang="en-US" b="1" dirty="0" smtClean="0">
              <a:solidFill>
                <a:srgbClr val="0070C0"/>
              </a:solidFill>
            </a:endParaRPr>
          </a:p>
          <a:p>
            <a:endParaRPr lang="en-US" sz="1200" i="1" dirty="0" smtClean="0"/>
          </a:p>
          <a:p>
            <a:r>
              <a:rPr lang="en-US" b="1" dirty="0" smtClean="0">
                <a:solidFill>
                  <a:srgbClr val="0070C0"/>
                </a:solidFill>
              </a:rPr>
              <a:t>3. The equation in matrix form is given by:  </a:t>
            </a:r>
          </a:p>
        </p:txBody>
      </p:sp>
      <p:graphicFrame>
        <p:nvGraphicFramePr>
          <p:cNvPr id="9" name="Object 4"/>
          <p:cNvGraphicFramePr>
            <a:graphicFrameLocks noChangeAspect="1"/>
          </p:cNvGraphicFramePr>
          <p:nvPr/>
        </p:nvGraphicFramePr>
        <p:xfrm>
          <a:off x="3225800" y="3666613"/>
          <a:ext cx="1428750" cy="474662"/>
        </p:xfrm>
        <a:graphic>
          <a:graphicData uri="http://schemas.openxmlformats.org/presentationml/2006/ole">
            <p:oleObj spid="_x0000_s29699" name="Equation" r:id="rId4" imgW="609480" imgH="241200" progId="Equation.3">
              <p:embed/>
            </p:oleObj>
          </a:graphicData>
        </a:graphic>
      </p:graphicFrame>
      <p:graphicFrame>
        <p:nvGraphicFramePr>
          <p:cNvPr id="29700" name="Object 4"/>
          <p:cNvGraphicFramePr>
            <a:graphicFrameLocks noChangeAspect="1"/>
          </p:cNvGraphicFramePr>
          <p:nvPr/>
        </p:nvGraphicFramePr>
        <p:xfrm>
          <a:off x="2298700" y="4730750"/>
          <a:ext cx="4405313" cy="1763713"/>
        </p:xfrm>
        <a:graphic>
          <a:graphicData uri="http://schemas.openxmlformats.org/presentationml/2006/ole">
            <p:oleObj spid="_x0000_s29700" name="Equation" r:id="rId5" imgW="1777680" imgH="7110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1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ipe(down)">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down)">
                                      <p:cBhvr>
                                        <p:cTn id="27" dur="1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9700"/>
                                        </p:tgtEl>
                                        <p:attrNameLst>
                                          <p:attrName>style.visibility</p:attrName>
                                        </p:attrNameLst>
                                      </p:cBhvr>
                                      <p:to>
                                        <p:strVal val="visible"/>
                                      </p:to>
                                    </p:set>
                                    <p:anim calcmode="lin" valueType="num">
                                      <p:cBhvr additive="base">
                                        <p:cTn id="32" dur="1000" fill="hold"/>
                                        <p:tgtEl>
                                          <p:spTgt spid="29700"/>
                                        </p:tgtEl>
                                        <p:attrNameLst>
                                          <p:attrName>ppt_x</p:attrName>
                                        </p:attrNameLst>
                                      </p:cBhvr>
                                      <p:tavLst>
                                        <p:tav tm="0">
                                          <p:val>
                                            <p:strVal val="#ppt_x"/>
                                          </p:val>
                                        </p:tav>
                                        <p:tav tm="100000">
                                          <p:val>
                                            <p:strVal val="#ppt_x"/>
                                          </p:val>
                                        </p:tav>
                                      </p:tavLst>
                                    </p:anim>
                                    <p:anim calcmode="lin" valueType="num">
                                      <p:cBhvr additive="base">
                                        <p:cTn id="33" dur="1000" fill="hold"/>
                                        <p:tgtEl>
                                          <p:spTgt spid="297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60648"/>
            <a:ext cx="6552728" cy="1754326"/>
          </a:xfrm>
          <a:prstGeom prst="rect">
            <a:avLst/>
          </a:prstGeom>
          <a:noFill/>
        </p:spPr>
        <p:txBody>
          <a:bodyPr wrap="square" rtlCol="0">
            <a:spAutoFit/>
          </a:bodyPr>
          <a:lstStyle/>
          <a:p>
            <a:r>
              <a:rPr lang="en-US" b="1" dirty="0" smtClean="0">
                <a:solidFill>
                  <a:srgbClr val="FF0000"/>
                </a:solidFill>
              </a:rPr>
              <a:t>4.4. Feature of the Stress Tensor</a:t>
            </a:r>
          </a:p>
          <a:p>
            <a:endParaRPr lang="en-US" b="1" dirty="0" smtClean="0">
              <a:solidFill>
                <a:srgbClr val="0070C0"/>
              </a:solidFill>
            </a:endParaRPr>
          </a:p>
          <a:p>
            <a:r>
              <a:rPr lang="en-US" b="1" dirty="0" smtClean="0">
                <a:solidFill>
                  <a:srgbClr val="0070C0"/>
                </a:solidFill>
              </a:rPr>
              <a:t>   The stress tensor is a symmetric tensor, meaning that σ </a:t>
            </a:r>
            <a:r>
              <a:rPr lang="en-US" b="1" baseline="-25000" dirty="0" err="1" smtClean="0">
                <a:solidFill>
                  <a:srgbClr val="0070C0"/>
                </a:solidFill>
              </a:rPr>
              <a:t>ij</a:t>
            </a:r>
            <a:r>
              <a:rPr lang="en-US" b="1" dirty="0" smtClean="0">
                <a:solidFill>
                  <a:srgbClr val="0070C0"/>
                </a:solidFill>
              </a:rPr>
              <a:t> =σ </a:t>
            </a:r>
            <a:r>
              <a:rPr lang="en-US" b="1" baseline="-25000" dirty="0" err="1" smtClean="0">
                <a:solidFill>
                  <a:srgbClr val="0070C0"/>
                </a:solidFill>
              </a:rPr>
              <a:t>ji</a:t>
            </a:r>
            <a:r>
              <a:rPr lang="en-US" b="1" dirty="0" smtClean="0">
                <a:solidFill>
                  <a:srgbClr val="0070C0"/>
                </a:solidFill>
              </a:rPr>
              <a:t> . As a result, the entire tensor may be specified with only six numbers instead of nine. </a:t>
            </a:r>
          </a:p>
          <a:p>
            <a:r>
              <a:rPr lang="en-US" b="1" dirty="0" smtClean="0">
                <a:solidFill>
                  <a:srgbClr val="0070C0"/>
                </a:solidFill>
              </a:rPr>
              <a:t>  </a:t>
            </a:r>
          </a:p>
        </p:txBody>
      </p:sp>
      <p:grpSp>
        <p:nvGrpSpPr>
          <p:cNvPr id="27" name="Group 26"/>
          <p:cNvGrpSpPr/>
          <p:nvPr/>
        </p:nvGrpSpPr>
        <p:grpSpPr>
          <a:xfrm>
            <a:off x="3286973" y="1628800"/>
            <a:ext cx="3445267" cy="2267564"/>
            <a:chOff x="3286973" y="1628800"/>
            <a:chExt cx="3445267" cy="2267564"/>
          </a:xfrm>
        </p:grpSpPr>
        <p:cxnSp>
          <p:nvCxnSpPr>
            <p:cNvPr id="6" name="Straight Arrow Connector 5"/>
            <p:cNvCxnSpPr/>
            <p:nvPr/>
          </p:nvCxnSpPr>
          <p:spPr>
            <a:xfrm flipV="1">
              <a:off x="3575763" y="1988840"/>
              <a:ext cx="0" cy="1728192"/>
            </a:xfrm>
            <a:prstGeom prst="straightConnector1">
              <a:avLst/>
            </a:prstGeom>
            <a:ln w="28575">
              <a:solidFill>
                <a:schemeClr val="accent1"/>
              </a:solidFill>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563888" y="3717031"/>
              <a:ext cx="2160240" cy="0"/>
            </a:xfrm>
            <a:prstGeom prst="straightConnector1">
              <a:avLst/>
            </a:prstGeom>
            <a:ln w="28575">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5713769" y="3527032"/>
              <a:ext cx="576064" cy="369332"/>
            </a:xfrm>
            <a:prstGeom prst="rect">
              <a:avLst/>
            </a:prstGeom>
            <a:noFill/>
          </p:spPr>
          <p:txBody>
            <a:bodyPr wrap="square" rtlCol="0">
              <a:spAutoFit/>
            </a:bodyPr>
            <a:lstStyle/>
            <a:p>
              <a:r>
                <a:rPr lang="en-US" dirty="0" smtClean="0"/>
                <a:t>x</a:t>
              </a:r>
              <a:endParaRPr lang="en-US" dirty="0"/>
            </a:p>
          </p:txBody>
        </p:sp>
        <p:sp>
          <p:nvSpPr>
            <p:cNvPr id="10" name="TextBox 9"/>
            <p:cNvSpPr txBox="1"/>
            <p:nvPr/>
          </p:nvSpPr>
          <p:spPr>
            <a:xfrm>
              <a:off x="3286973" y="1676300"/>
              <a:ext cx="576064" cy="369332"/>
            </a:xfrm>
            <a:prstGeom prst="rect">
              <a:avLst/>
            </a:prstGeom>
            <a:noFill/>
          </p:spPr>
          <p:txBody>
            <a:bodyPr wrap="square" rtlCol="0">
              <a:spAutoFit/>
            </a:bodyPr>
            <a:lstStyle/>
            <a:p>
              <a:r>
                <a:rPr lang="en-US" dirty="0" smtClean="0"/>
                <a:t>y</a:t>
              </a:r>
              <a:endParaRPr lang="en-US" dirty="0"/>
            </a:p>
          </p:txBody>
        </p:sp>
        <p:sp>
          <p:nvSpPr>
            <p:cNvPr id="11" name="Rectangle 10"/>
            <p:cNvSpPr/>
            <p:nvPr/>
          </p:nvSpPr>
          <p:spPr>
            <a:xfrm>
              <a:off x="4283968" y="2276872"/>
              <a:ext cx="864096" cy="93610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632133" y="2684412"/>
              <a:ext cx="144016"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4007811" y="2276872"/>
              <a:ext cx="216024"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a:off x="4031561" y="3213734"/>
              <a:ext cx="216024"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092452" y="2276872"/>
              <a:ext cx="16412" cy="953216"/>
            </a:xfrm>
            <a:prstGeom prst="line">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5400000" flipH="1">
              <a:off x="5081435" y="3339738"/>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rot="5400000" flipH="1">
              <a:off x="4207359" y="3340117"/>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5400000">
              <a:off x="4733205" y="2926479"/>
              <a:ext cx="0" cy="864000"/>
            </a:xfrm>
            <a:prstGeom prst="line">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4570484" y="3284984"/>
              <a:ext cx="576064" cy="369332"/>
            </a:xfrm>
            <a:prstGeom prst="rect">
              <a:avLst/>
            </a:prstGeom>
            <a:noFill/>
          </p:spPr>
          <p:txBody>
            <a:bodyPr wrap="square" rtlCol="0">
              <a:spAutoFit/>
            </a:bodyPr>
            <a:lstStyle/>
            <a:p>
              <a:r>
                <a:rPr lang="en-US" dirty="0" err="1" smtClean="0"/>
                <a:t>dx</a:t>
              </a:r>
              <a:endParaRPr lang="en-US" dirty="0"/>
            </a:p>
          </p:txBody>
        </p:sp>
        <p:sp>
          <p:nvSpPr>
            <p:cNvPr id="22" name="TextBox 21"/>
            <p:cNvSpPr txBox="1"/>
            <p:nvPr/>
          </p:nvSpPr>
          <p:spPr>
            <a:xfrm>
              <a:off x="3730896" y="2564904"/>
              <a:ext cx="576064" cy="369332"/>
            </a:xfrm>
            <a:prstGeom prst="rect">
              <a:avLst/>
            </a:prstGeom>
            <a:noFill/>
          </p:spPr>
          <p:txBody>
            <a:bodyPr wrap="square" rtlCol="0">
              <a:spAutoFit/>
            </a:bodyPr>
            <a:lstStyle/>
            <a:p>
              <a:r>
                <a:rPr lang="en-US" dirty="0" err="1" smtClean="0"/>
                <a:t>dy</a:t>
              </a:r>
              <a:endParaRPr lang="en-US" dirty="0"/>
            </a:p>
          </p:txBody>
        </p:sp>
        <p:cxnSp>
          <p:nvCxnSpPr>
            <p:cNvPr id="23" name="Straight Connector 22"/>
            <p:cNvCxnSpPr/>
            <p:nvPr/>
          </p:nvCxnSpPr>
          <p:spPr>
            <a:xfrm>
              <a:off x="5279447" y="2431247"/>
              <a:ext cx="0" cy="648000"/>
            </a:xfrm>
            <a:prstGeom prst="line">
              <a:avLst/>
            </a:prstGeom>
            <a:ln w="38100">
              <a:solidFill>
                <a:schemeClr val="accent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4691883" y="1805784"/>
              <a:ext cx="0" cy="684000"/>
            </a:xfrm>
            <a:prstGeom prst="line">
              <a:avLst/>
            </a:prstGeom>
            <a:ln w="38100">
              <a:solidFill>
                <a:srgbClr val="FF0000"/>
              </a:solidFill>
              <a:headEnd type="triangle" w="med" len="med"/>
              <a:tailEnd type="none" w="med" len="med"/>
            </a:ln>
          </p:spPr>
          <p:style>
            <a:lnRef idx="1">
              <a:schemeClr val="dk1"/>
            </a:lnRef>
            <a:fillRef idx="0">
              <a:schemeClr val="dk1"/>
            </a:fillRef>
            <a:effectRef idx="0">
              <a:schemeClr val="dk1"/>
            </a:effectRef>
            <a:fontRef idx="minor">
              <a:schemeClr val="tx1"/>
            </a:fontRef>
          </p:style>
        </p:cxnSp>
        <p:graphicFrame>
          <p:nvGraphicFramePr>
            <p:cNvPr id="30722" name="Object 2"/>
            <p:cNvGraphicFramePr>
              <a:graphicFrameLocks noChangeAspect="1"/>
            </p:cNvGraphicFramePr>
            <p:nvPr/>
          </p:nvGraphicFramePr>
          <p:xfrm>
            <a:off x="5303490" y="2446912"/>
            <a:ext cx="1428750" cy="474663"/>
          </p:xfrm>
          <a:graphic>
            <a:graphicData uri="http://schemas.openxmlformats.org/presentationml/2006/ole">
              <p:oleObj spid="_x0000_s30722" name="Equation" r:id="rId3" imgW="609480" imgH="241200" progId="Equation.3">
                <p:embed/>
              </p:oleObj>
            </a:graphicData>
          </a:graphic>
        </p:graphicFrame>
        <p:graphicFrame>
          <p:nvGraphicFramePr>
            <p:cNvPr id="26" name="Object 2"/>
            <p:cNvGraphicFramePr>
              <a:graphicFrameLocks noChangeAspect="1"/>
            </p:cNvGraphicFramePr>
            <p:nvPr/>
          </p:nvGraphicFramePr>
          <p:xfrm>
            <a:off x="4139952" y="1628800"/>
            <a:ext cx="1428750" cy="474663"/>
          </p:xfrm>
          <a:graphic>
            <a:graphicData uri="http://schemas.openxmlformats.org/presentationml/2006/ole">
              <p:oleObj spid="_x0000_s30723" name="Equation" r:id="rId4" imgW="609480" imgH="241200" progId="Equation.3">
                <p:embed/>
              </p:oleObj>
            </a:graphicData>
          </a:graphic>
        </p:graphicFrame>
      </p:grpSp>
      <p:sp>
        <p:nvSpPr>
          <p:cNvPr id="29" name="Rectangle 28"/>
          <p:cNvSpPr/>
          <p:nvPr/>
        </p:nvSpPr>
        <p:spPr>
          <a:xfrm>
            <a:off x="1043608" y="4221088"/>
            <a:ext cx="7056784" cy="2308324"/>
          </a:xfrm>
          <a:prstGeom prst="rect">
            <a:avLst/>
          </a:prstGeom>
        </p:spPr>
        <p:txBody>
          <a:bodyPr wrap="square">
            <a:spAutoFit/>
          </a:bodyPr>
          <a:lstStyle/>
          <a:p>
            <a:r>
              <a:rPr lang="en-US" b="1" dirty="0" smtClean="0">
                <a:solidFill>
                  <a:srgbClr val="0070C0"/>
                </a:solidFill>
              </a:rPr>
              <a:t>Consider the moment M acting on an element with sides </a:t>
            </a:r>
            <a:r>
              <a:rPr lang="en-US" b="1" dirty="0" err="1" smtClean="0">
                <a:solidFill>
                  <a:srgbClr val="0070C0"/>
                </a:solidFill>
              </a:rPr>
              <a:t>dx</a:t>
            </a:r>
            <a:r>
              <a:rPr lang="en-US" b="1" dirty="0" smtClean="0">
                <a:solidFill>
                  <a:srgbClr val="0070C0"/>
                </a:solidFill>
              </a:rPr>
              <a:t> and </a:t>
            </a:r>
            <a:r>
              <a:rPr lang="en-US" b="1" dirty="0" err="1" smtClean="0">
                <a:solidFill>
                  <a:srgbClr val="0070C0"/>
                </a:solidFill>
              </a:rPr>
              <a:t>dy</a:t>
            </a:r>
            <a:endParaRPr lang="en-US" b="1" dirty="0" smtClean="0">
              <a:solidFill>
                <a:srgbClr val="0070C0"/>
              </a:solidFill>
            </a:endParaRPr>
          </a:p>
          <a:p>
            <a:r>
              <a:rPr lang="en-US" b="1" dirty="0" smtClean="0">
                <a:solidFill>
                  <a:srgbClr val="0070C0"/>
                </a:solidFill>
              </a:rPr>
              <a:t> </a:t>
            </a:r>
          </a:p>
          <a:p>
            <a:endParaRPr lang="en-US"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r>
              <a:rPr lang="en-US" b="1" dirty="0" smtClean="0">
                <a:solidFill>
                  <a:srgbClr val="0070C0"/>
                </a:solidFill>
              </a:rPr>
              <a:t>A similar argument shows</a:t>
            </a:r>
          </a:p>
          <a:p>
            <a:r>
              <a:rPr lang="en-US" b="1" dirty="0" smtClean="0">
                <a:solidFill>
                  <a:srgbClr val="0070C0"/>
                </a:solidFill>
              </a:rPr>
              <a:t>Shears are always “conjugate”. </a:t>
            </a:r>
          </a:p>
        </p:txBody>
      </p:sp>
      <p:graphicFrame>
        <p:nvGraphicFramePr>
          <p:cNvPr id="30" name="Object 2"/>
          <p:cNvGraphicFramePr>
            <a:graphicFrameLocks noChangeAspect="1"/>
          </p:cNvGraphicFramePr>
          <p:nvPr/>
        </p:nvGraphicFramePr>
        <p:xfrm>
          <a:off x="2332038" y="4623450"/>
          <a:ext cx="4614862" cy="1249363"/>
        </p:xfrm>
        <a:graphic>
          <a:graphicData uri="http://schemas.openxmlformats.org/presentationml/2006/ole">
            <p:oleObj spid="_x0000_s30724" name="Equation" r:id="rId5" imgW="1968480" imgH="634680" progId="Equation.3">
              <p:embed/>
            </p:oleObj>
          </a:graphicData>
        </a:graphic>
      </p:graphicFrame>
      <p:graphicFrame>
        <p:nvGraphicFramePr>
          <p:cNvPr id="32" name="Object 2"/>
          <p:cNvGraphicFramePr>
            <a:graphicFrameLocks noChangeAspect="1"/>
          </p:cNvGraphicFramePr>
          <p:nvPr/>
        </p:nvGraphicFramePr>
        <p:xfrm>
          <a:off x="4236450" y="5830325"/>
          <a:ext cx="2798763" cy="474663"/>
        </p:xfrm>
        <a:graphic>
          <a:graphicData uri="http://schemas.openxmlformats.org/presentationml/2006/ole">
            <p:oleObj spid="_x0000_s30726" name="Equation" r:id="rId6" imgW="1193760" imgH="2412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332656"/>
            <a:ext cx="6336704" cy="369332"/>
          </a:xfrm>
          <a:prstGeom prst="rect">
            <a:avLst/>
          </a:prstGeom>
          <a:noFill/>
        </p:spPr>
        <p:txBody>
          <a:bodyPr wrap="square" rtlCol="0">
            <a:spAutoFit/>
          </a:bodyPr>
          <a:lstStyle/>
          <a:p>
            <a:r>
              <a:rPr lang="en-US" b="1" dirty="0" smtClean="0">
                <a:solidFill>
                  <a:srgbClr val="0070C0"/>
                </a:solidFill>
              </a:rPr>
              <a:t>Example (1): An applied stress state is described by</a:t>
            </a:r>
            <a:endParaRPr lang="en-US" b="1" dirty="0">
              <a:solidFill>
                <a:srgbClr val="0070C0"/>
              </a:solidFill>
            </a:endParaRPr>
          </a:p>
        </p:txBody>
      </p:sp>
      <p:graphicFrame>
        <p:nvGraphicFramePr>
          <p:cNvPr id="6" name="Object 5"/>
          <p:cNvGraphicFramePr>
            <a:graphicFrameLocks noChangeAspect="1"/>
          </p:cNvGraphicFramePr>
          <p:nvPr/>
        </p:nvGraphicFramePr>
        <p:xfrm>
          <a:off x="2555776" y="918573"/>
          <a:ext cx="2304256" cy="1358299"/>
        </p:xfrm>
        <a:graphic>
          <a:graphicData uri="http://schemas.openxmlformats.org/presentationml/2006/ole">
            <p:oleObj spid="_x0000_s31747" name="Equation" r:id="rId3" imgW="1206360" imgH="711000" progId="Equation.3">
              <p:embed/>
            </p:oleObj>
          </a:graphicData>
        </a:graphic>
      </p:graphicFrame>
      <p:sp>
        <p:nvSpPr>
          <p:cNvPr id="7" name="TextBox 6"/>
          <p:cNvSpPr txBox="1"/>
          <p:nvPr/>
        </p:nvSpPr>
        <p:spPr>
          <a:xfrm>
            <a:off x="2195736" y="2420888"/>
            <a:ext cx="4320480" cy="369332"/>
          </a:xfrm>
          <a:prstGeom prst="rect">
            <a:avLst/>
          </a:prstGeom>
          <a:noFill/>
        </p:spPr>
        <p:txBody>
          <a:bodyPr wrap="square" rtlCol="0">
            <a:spAutoFit/>
          </a:bodyPr>
          <a:lstStyle/>
          <a:p>
            <a:r>
              <a:rPr lang="en-US" b="1" dirty="0" smtClean="0">
                <a:solidFill>
                  <a:srgbClr val="FF0000"/>
                </a:solidFill>
              </a:rPr>
              <a:t>(Note: all stresses are indicated as positive)</a:t>
            </a:r>
            <a:endParaRPr lang="en-US" b="1" dirty="0">
              <a:solidFill>
                <a:srgbClr val="FF0000"/>
              </a:solidFill>
            </a:endParaRPr>
          </a:p>
        </p:txBody>
      </p:sp>
      <p:sp>
        <p:nvSpPr>
          <p:cNvPr id="8" name="TextBox 7"/>
          <p:cNvSpPr txBox="1"/>
          <p:nvPr/>
        </p:nvSpPr>
        <p:spPr>
          <a:xfrm>
            <a:off x="1115616" y="2924944"/>
            <a:ext cx="6336704" cy="923330"/>
          </a:xfrm>
          <a:prstGeom prst="rect">
            <a:avLst/>
          </a:prstGeom>
          <a:noFill/>
        </p:spPr>
        <p:txBody>
          <a:bodyPr wrap="square" rtlCol="0">
            <a:spAutoFit/>
          </a:bodyPr>
          <a:lstStyle/>
          <a:p>
            <a:r>
              <a:rPr lang="en-US" b="1" dirty="0" smtClean="0">
                <a:solidFill>
                  <a:srgbClr val="0070C0"/>
                </a:solidFill>
              </a:rPr>
              <a:t>Determine the magnitude of the total state of stress , T, and its normal component, </a:t>
            </a:r>
            <a:r>
              <a:rPr lang="en-US" b="1" dirty="0" err="1" smtClean="0">
                <a:solidFill>
                  <a:srgbClr val="0070C0"/>
                </a:solidFill>
              </a:rPr>
              <a:t>T</a:t>
            </a:r>
            <a:r>
              <a:rPr lang="en-US" b="1" baseline="-25000" dirty="0" err="1" smtClean="0">
                <a:solidFill>
                  <a:srgbClr val="0070C0"/>
                </a:solidFill>
              </a:rPr>
              <a:t>n</a:t>
            </a:r>
            <a:r>
              <a:rPr lang="en-US" b="1" dirty="0" smtClean="0">
                <a:solidFill>
                  <a:srgbClr val="0070C0"/>
                </a:solidFill>
              </a:rPr>
              <a:t> , acting on plane whose direction cosines are given by (l=0.707, m=0.643, and n=0.296).  </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332656"/>
            <a:ext cx="6336704" cy="369332"/>
          </a:xfrm>
          <a:prstGeom prst="rect">
            <a:avLst/>
          </a:prstGeom>
          <a:noFill/>
        </p:spPr>
        <p:txBody>
          <a:bodyPr wrap="square" rtlCol="0">
            <a:spAutoFit/>
          </a:bodyPr>
          <a:lstStyle/>
          <a:p>
            <a:r>
              <a:rPr lang="en-US" b="1" dirty="0" smtClean="0">
                <a:solidFill>
                  <a:srgbClr val="0070C0"/>
                </a:solidFill>
              </a:rPr>
              <a:t>Example (2): A given stress state is expressed as</a:t>
            </a:r>
            <a:endParaRPr lang="en-US" b="1" dirty="0">
              <a:solidFill>
                <a:srgbClr val="0070C0"/>
              </a:solidFill>
            </a:endParaRPr>
          </a:p>
        </p:txBody>
      </p:sp>
      <p:graphicFrame>
        <p:nvGraphicFramePr>
          <p:cNvPr id="6" name="Object 5"/>
          <p:cNvGraphicFramePr>
            <a:graphicFrameLocks noChangeAspect="1"/>
          </p:cNvGraphicFramePr>
          <p:nvPr/>
        </p:nvGraphicFramePr>
        <p:xfrm>
          <a:off x="2749550" y="919163"/>
          <a:ext cx="1914525" cy="1357312"/>
        </p:xfrm>
        <a:graphic>
          <a:graphicData uri="http://schemas.openxmlformats.org/presentationml/2006/ole">
            <p:oleObj spid="_x0000_s32771" name="Equation" r:id="rId3" imgW="1002960" imgH="711000" progId="Equation.3">
              <p:embed/>
            </p:oleObj>
          </a:graphicData>
        </a:graphic>
      </p:graphicFrame>
      <p:sp>
        <p:nvSpPr>
          <p:cNvPr id="7" name="TextBox 6"/>
          <p:cNvSpPr txBox="1"/>
          <p:nvPr/>
        </p:nvSpPr>
        <p:spPr>
          <a:xfrm>
            <a:off x="683568" y="2362271"/>
            <a:ext cx="6336704" cy="1200329"/>
          </a:xfrm>
          <a:prstGeom prst="rect">
            <a:avLst/>
          </a:prstGeom>
          <a:noFill/>
        </p:spPr>
        <p:txBody>
          <a:bodyPr wrap="square" rtlCol="0">
            <a:spAutoFit/>
          </a:bodyPr>
          <a:lstStyle/>
          <a:p>
            <a:r>
              <a:rPr lang="en-US" b="1" dirty="0" smtClean="0">
                <a:solidFill>
                  <a:srgbClr val="0070C0"/>
                </a:solidFill>
              </a:rPr>
              <a:t>The unit of each stress are in </a:t>
            </a:r>
            <a:r>
              <a:rPr lang="en-US" b="1" dirty="0" err="1" smtClean="0">
                <a:solidFill>
                  <a:srgbClr val="0070C0"/>
                </a:solidFill>
              </a:rPr>
              <a:t>MPa</a:t>
            </a:r>
            <a:r>
              <a:rPr lang="en-US" b="1" dirty="0" smtClean="0">
                <a:solidFill>
                  <a:srgbClr val="0070C0"/>
                </a:solidFill>
              </a:rPr>
              <a:t> and all stresses are denoted as positive. Find the magnitudes of the principle stresses and the direction cosines defining the line of action the largest principle stress with respect to the original x-y-z coordinate system.</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4624"/>
            <a:ext cx="7772400" cy="792087"/>
          </a:xfrm>
        </p:spPr>
        <p:txBody>
          <a:bodyPr>
            <a:normAutofit fontScale="90000"/>
          </a:bodyPr>
          <a:lstStyle/>
          <a:p>
            <a:r>
              <a:rPr lang="en-US" sz="4800" b="1" dirty="0" smtClean="0">
                <a:solidFill>
                  <a:schemeClr val="accent1">
                    <a:lumMod val="75000"/>
                  </a:schemeClr>
                </a:solidFill>
              </a:rPr>
              <a:t>Continuum Mechanics</a:t>
            </a:r>
            <a:endParaRPr lang="en-US" sz="4800" b="1" dirty="0">
              <a:solidFill>
                <a:schemeClr val="accent1">
                  <a:lumMod val="75000"/>
                </a:schemeClr>
              </a:solidFill>
            </a:endParaRPr>
          </a:p>
        </p:txBody>
      </p:sp>
      <p:sp>
        <p:nvSpPr>
          <p:cNvPr id="5" name="Title 1"/>
          <p:cNvSpPr txBox="1">
            <a:spLocks/>
          </p:cNvSpPr>
          <p:nvPr/>
        </p:nvSpPr>
        <p:spPr>
          <a:xfrm>
            <a:off x="683568" y="908720"/>
            <a:ext cx="7772400" cy="1512168"/>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6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FF0000"/>
                </a:solidFill>
                <a:effectLst/>
                <a:uLnTx/>
                <a:uFillTx/>
                <a:latin typeface="+mj-lt"/>
                <a:ea typeface="+mj-ea"/>
                <a:cs typeface="+mj-cs"/>
              </a:rPr>
              <a:t>References</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lang="en-US" sz="1400" b="1" dirty="0">
                <a:solidFill>
                  <a:srgbClr val="0070C0"/>
                </a:solidFill>
                <a:latin typeface="+mj-lt"/>
                <a:ea typeface="+mj-ea"/>
                <a:cs typeface="+mj-cs"/>
              </a:rPr>
              <a:t> </a:t>
            </a:r>
            <a:r>
              <a:rPr lang="en-US" sz="1400" b="1" dirty="0" smtClean="0">
                <a:solidFill>
                  <a:srgbClr val="0070C0"/>
                </a:solidFill>
                <a:latin typeface="+mj-lt"/>
                <a:ea typeface="+mj-ea"/>
                <a:cs typeface="+mj-cs"/>
              </a:rPr>
              <a:t>“Continuum Mechanics for Engineering”  by G. Thomas </a:t>
            </a:r>
            <a:r>
              <a:rPr lang="en-US" sz="1400" b="1" dirty="0" err="1" smtClean="0">
                <a:solidFill>
                  <a:srgbClr val="0070C0"/>
                </a:solidFill>
                <a:latin typeface="+mj-lt"/>
                <a:ea typeface="+mj-ea"/>
                <a:cs typeface="+mj-cs"/>
              </a:rPr>
              <a:t>Mase</a:t>
            </a:r>
            <a:r>
              <a:rPr lang="en-US" sz="1400" b="1" dirty="0" smtClean="0">
                <a:solidFill>
                  <a:srgbClr val="0070C0"/>
                </a:solidFill>
                <a:latin typeface="+mj-lt"/>
                <a:ea typeface="+mj-ea"/>
                <a:cs typeface="+mj-cs"/>
              </a:rPr>
              <a:t> and George E. </a:t>
            </a:r>
            <a:r>
              <a:rPr lang="en-US" sz="1400" b="1" dirty="0" err="1" smtClean="0">
                <a:solidFill>
                  <a:srgbClr val="0070C0"/>
                </a:solidFill>
                <a:latin typeface="+mj-lt"/>
                <a:ea typeface="+mj-ea"/>
                <a:cs typeface="+mj-cs"/>
              </a:rPr>
              <a:t>Mase</a:t>
            </a:r>
            <a:r>
              <a:rPr lang="en-US" sz="1400" b="1" dirty="0" smtClean="0">
                <a:solidFill>
                  <a:srgbClr val="0070C0"/>
                </a:solidFill>
                <a:latin typeface="+mj-lt"/>
                <a:ea typeface="+mj-ea"/>
                <a:cs typeface="+mj-cs"/>
              </a:rPr>
              <a:t>.</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lang="en-US" sz="1400" b="1" dirty="0" smtClean="0">
                <a:solidFill>
                  <a:srgbClr val="0070C0"/>
                </a:solidFill>
                <a:latin typeface="+mj-lt"/>
                <a:ea typeface="+mj-ea"/>
                <a:cs typeface="+mj-cs"/>
              </a:rPr>
              <a:t> “Advance Solid Mechanics” by P.R. Lancaster and D. Mitchell. </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kumimoji="0" lang="en-US" sz="1400" b="1" i="0" u="none" strike="noStrike" kern="1200" cap="none" spc="0" normalizeH="0" baseline="0" noProof="0" dirty="0" smtClean="0">
                <a:ln>
                  <a:noFill/>
                </a:ln>
                <a:solidFill>
                  <a:srgbClr val="0070C0"/>
                </a:solidFill>
                <a:effectLst/>
                <a:uLnTx/>
                <a:uFillTx/>
                <a:latin typeface="+mj-lt"/>
                <a:ea typeface="+mj-ea"/>
                <a:cs typeface="+mj-cs"/>
              </a:rPr>
              <a:t> “Advance Strength and Applied Elasticity” by  A.C. </a:t>
            </a:r>
            <a:r>
              <a:rPr kumimoji="0" lang="en-US" sz="1400" b="1" i="0" u="none" strike="noStrike" kern="1200" cap="none" spc="0" normalizeH="0" baseline="0" noProof="0" dirty="0" err="1" smtClean="0">
                <a:ln>
                  <a:noFill/>
                </a:ln>
                <a:solidFill>
                  <a:srgbClr val="0070C0"/>
                </a:solidFill>
                <a:effectLst/>
                <a:uLnTx/>
                <a:uFillTx/>
                <a:latin typeface="+mj-lt"/>
                <a:ea typeface="+mj-ea"/>
                <a:cs typeface="+mj-cs"/>
              </a:rPr>
              <a:t>Ugural</a:t>
            </a:r>
            <a:r>
              <a:rPr kumimoji="0" lang="en-US" sz="1400" b="1" i="0" u="none" strike="noStrike" kern="1200" cap="none" spc="0" normalizeH="0" noProof="0" dirty="0" smtClean="0">
                <a:ln>
                  <a:noFill/>
                </a:ln>
                <a:solidFill>
                  <a:srgbClr val="0070C0"/>
                </a:solidFill>
                <a:effectLst/>
                <a:uLnTx/>
                <a:uFillTx/>
                <a:latin typeface="+mj-lt"/>
                <a:ea typeface="+mj-ea"/>
                <a:cs typeface="+mj-cs"/>
              </a:rPr>
              <a:t> and S.K. </a:t>
            </a:r>
            <a:r>
              <a:rPr kumimoji="0" lang="en-US" sz="1400" b="1" i="0" u="none" strike="noStrike" kern="1200" cap="none" spc="0" normalizeH="0" noProof="0" dirty="0" err="1" smtClean="0">
                <a:ln>
                  <a:noFill/>
                </a:ln>
                <a:solidFill>
                  <a:srgbClr val="0070C0"/>
                </a:solidFill>
                <a:effectLst/>
                <a:uLnTx/>
                <a:uFillTx/>
                <a:latin typeface="+mj-lt"/>
                <a:ea typeface="+mj-ea"/>
                <a:cs typeface="+mj-cs"/>
              </a:rPr>
              <a:t>Fenster</a:t>
            </a:r>
            <a:r>
              <a:rPr kumimoji="0" lang="en-US" sz="1400" b="1" i="0" u="none" strike="noStrike" kern="1200" cap="none" spc="0" normalizeH="0" noProof="0" dirty="0" smtClean="0">
                <a:ln>
                  <a:noFill/>
                </a:ln>
                <a:solidFill>
                  <a:srgbClr val="0070C0"/>
                </a:solidFill>
                <a:effectLst/>
                <a:uLnTx/>
                <a:uFillTx/>
                <a:latin typeface="+mj-lt"/>
                <a:ea typeface="+mj-ea"/>
                <a:cs typeface="+mj-cs"/>
              </a:rPr>
              <a:t>.</a:t>
            </a:r>
            <a:endParaRPr kumimoji="0" lang="en-US" sz="1400" b="1" i="0" u="none" strike="noStrike" kern="1200" cap="none" spc="0" normalizeH="0" baseline="0" noProof="0" dirty="0" smtClean="0">
              <a:ln>
                <a:noFill/>
              </a:ln>
              <a:solidFill>
                <a:srgbClr val="0070C0"/>
              </a:solidFill>
              <a:effectLst/>
              <a:uLnTx/>
              <a:uFillTx/>
              <a:latin typeface="+mj-lt"/>
              <a:ea typeface="+mj-ea"/>
              <a:cs typeface="+mj-cs"/>
            </a:endParaRPr>
          </a:p>
        </p:txBody>
      </p:sp>
      <p:sp>
        <p:nvSpPr>
          <p:cNvPr id="6" name="Title 1"/>
          <p:cNvSpPr txBox="1">
            <a:spLocks/>
          </p:cNvSpPr>
          <p:nvPr/>
        </p:nvSpPr>
        <p:spPr>
          <a:xfrm>
            <a:off x="611560" y="2276872"/>
            <a:ext cx="7772400" cy="414908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6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1.Definitions</a:t>
            </a:r>
          </a:p>
          <a:p>
            <a:pPr marL="0" marR="0" lvl="0" indent="0" defTabSz="914400" rtl="0" eaLnBrk="1" fontAlgn="auto" latinLnBrk="0" hangingPunct="1">
              <a:spcBef>
                <a:spcPct val="0"/>
              </a:spcBef>
              <a:spcAft>
                <a:spcPts val="0"/>
              </a:spcAft>
              <a:buClrTx/>
              <a:buSzTx/>
              <a:buFont typeface="Wingdings" pitchFamily="2" charset="2"/>
              <a:buChar char="Ø"/>
              <a:tabLst/>
              <a:defRPr/>
            </a:pPr>
            <a:r>
              <a:rPr lang="en-US" sz="1600" b="1" dirty="0" smtClean="0">
                <a:solidFill>
                  <a:srgbClr val="0070C0"/>
                </a:solidFill>
                <a:latin typeface="+mj-lt"/>
                <a:ea typeface="+mj-ea"/>
                <a:cs typeface="+mj-cs"/>
              </a:rPr>
              <a:t>Mechanics: </a:t>
            </a:r>
            <a:r>
              <a:rPr lang="en-US" sz="1600" b="1" dirty="0" smtClean="0">
                <a:solidFill>
                  <a:srgbClr val="00B050"/>
                </a:solidFill>
                <a:latin typeface="+mj-lt"/>
                <a:ea typeface="+mj-ea"/>
                <a:cs typeface="+mj-cs"/>
              </a:rPr>
              <a:t>The study of the motion of matter and the forces that cause such motion.</a:t>
            </a:r>
          </a:p>
          <a:p>
            <a:pPr marL="0" marR="0" lvl="0" indent="0" defTabSz="914400" rtl="0" eaLnBrk="1" fontAlgn="auto" latinLnBrk="0" hangingPunct="1">
              <a:spcBef>
                <a:spcPct val="0"/>
              </a:spcBef>
              <a:spcAft>
                <a:spcPts val="0"/>
              </a:spcAft>
              <a:buClrTx/>
              <a:buSzTx/>
              <a:tabLst/>
              <a:defRPr/>
            </a:pPr>
            <a:r>
              <a:rPr lang="en-US" sz="1600" b="1" dirty="0">
                <a:solidFill>
                  <a:srgbClr val="00B050"/>
                </a:solidFill>
                <a:latin typeface="+mj-lt"/>
                <a:ea typeface="+mj-ea"/>
                <a:cs typeface="+mj-cs"/>
              </a:rPr>
              <a:t> </a:t>
            </a:r>
            <a:r>
              <a:rPr lang="en-US" sz="1600" b="1" dirty="0" smtClean="0">
                <a:solidFill>
                  <a:srgbClr val="00B050"/>
                </a:solidFill>
                <a:latin typeface="+mj-lt"/>
                <a:ea typeface="+mj-ea"/>
                <a:cs typeface="+mj-cs"/>
              </a:rPr>
              <a:t>                         Based on concepts of time, space, force, energy, and matter.</a:t>
            </a:r>
          </a:p>
          <a:p>
            <a:pPr marL="0" marR="0" lvl="0" indent="0" defTabSz="914400" rtl="0" eaLnBrk="1" fontAlgn="auto" latinLnBrk="0" hangingPunct="1">
              <a:spcBef>
                <a:spcPct val="0"/>
              </a:spcBef>
              <a:spcAft>
                <a:spcPts val="0"/>
              </a:spcAft>
              <a:buClrTx/>
              <a:buSzTx/>
              <a:tabLst/>
              <a:defRPr/>
            </a:pPr>
            <a:r>
              <a:rPr lang="en-US" sz="1600" b="1" dirty="0">
                <a:solidFill>
                  <a:srgbClr val="00B050"/>
                </a:solidFill>
                <a:latin typeface="+mj-lt"/>
                <a:ea typeface="+mj-ea"/>
                <a:cs typeface="+mj-cs"/>
              </a:rPr>
              <a:t> </a:t>
            </a:r>
            <a:r>
              <a:rPr lang="en-US" sz="1600" b="1" dirty="0" smtClean="0">
                <a:solidFill>
                  <a:srgbClr val="00B050"/>
                </a:solidFill>
                <a:latin typeface="+mj-lt"/>
                <a:ea typeface="+mj-ea"/>
                <a:cs typeface="+mj-cs"/>
              </a:rPr>
              <a:t>                          Applications to point mass, solid bodies familiar from introductory physics. </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lang="en-US" sz="1600" b="1" dirty="0" smtClean="0">
                <a:solidFill>
                  <a:srgbClr val="0070C0"/>
                </a:solidFill>
                <a:latin typeface="+mj-lt"/>
                <a:ea typeface="+mj-ea"/>
                <a:cs typeface="+mj-cs"/>
              </a:rPr>
              <a:t> Continuum Mechanics</a:t>
            </a:r>
            <a:r>
              <a:rPr lang="en-US" sz="1600" b="1" dirty="0" smtClean="0">
                <a:solidFill>
                  <a:srgbClr val="000000"/>
                </a:solidFill>
                <a:latin typeface="+mj-lt"/>
                <a:ea typeface="+mj-ea"/>
                <a:cs typeface="+mj-cs"/>
              </a:rPr>
              <a:t>: Mechanics of parts of “bodies”.</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kumimoji="0" lang="en-US" sz="1600" b="1" i="0" u="none" strike="noStrike" kern="1200" cap="none" spc="0" normalizeH="0" baseline="0" noProof="0" dirty="0" smtClean="0">
                <a:ln>
                  <a:noFill/>
                </a:ln>
                <a:solidFill>
                  <a:srgbClr val="0070C0"/>
                </a:solidFill>
                <a:effectLst/>
                <a:uLnTx/>
                <a:uFillTx/>
                <a:latin typeface="+mj-lt"/>
                <a:ea typeface="+mj-ea"/>
                <a:cs typeface="+mj-cs"/>
              </a:rPr>
              <a:t> Continuum</a:t>
            </a:r>
            <a:r>
              <a:rPr lang="en-US" sz="1600" b="1" dirty="0" smtClean="0">
                <a:latin typeface="+mj-lt"/>
                <a:ea typeface="+mj-ea"/>
                <a:cs typeface="+mj-cs"/>
              </a:rPr>
              <a:t>: define values of fields (e.g., density) as functions of position, i.e., at points.</a:t>
            </a:r>
            <a:endParaRPr lang="en-US" sz="1600" b="1" dirty="0">
              <a:latin typeface="+mj-lt"/>
              <a:ea typeface="+mj-ea"/>
              <a:cs typeface="+mj-cs"/>
            </a:endParaRPr>
          </a:p>
          <a:p>
            <a:pPr marL="0" marR="0" lvl="0" indent="0" defTabSz="914400" rtl="0" eaLnBrk="1" fontAlgn="auto" latinLnBrk="0" hangingPunct="1">
              <a:lnSpc>
                <a:spcPct val="160000"/>
              </a:lnSpc>
              <a:spcBef>
                <a:spcPct val="0"/>
              </a:spcBef>
              <a:spcAft>
                <a:spcPts val="0"/>
              </a:spcAft>
              <a:buClrTx/>
              <a:buSzTx/>
              <a:tabLst/>
              <a:defRPr/>
            </a:pPr>
            <a:endParaRPr lang="en-US" sz="400" b="1" dirty="0" smtClean="0">
              <a:solidFill>
                <a:srgbClr val="0070C0"/>
              </a:solidFill>
              <a:latin typeface="+mj-lt"/>
              <a:ea typeface="+mj-ea"/>
              <a:cs typeface="+mj-cs"/>
            </a:endParaRPr>
          </a:p>
          <a:p>
            <a:pPr marL="0" marR="0" lvl="0" indent="0" defTabSz="914400" rtl="0" eaLnBrk="1" fontAlgn="auto" latinLnBrk="0" hangingPunct="1">
              <a:lnSpc>
                <a:spcPct val="160000"/>
              </a:lnSpc>
              <a:spcBef>
                <a:spcPct val="0"/>
              </a:spcBef>
              <a:spcAft>
                <a:spcPts val="0"/>
              </a:spcAft>
              <a:buClrTx/>
              <a:buSzTx/>
              <a:tabLst/>
              <a:defRPr/>
            </a:pPr>
            <a:r>
              <a:rPr lang="en-US" sz="1600" b="1" dirty="0" smtClean="0">
                <a:solidFill>
                  <a:srgbClr val="0070C0"/>
                </a:solidFill>
                <a:latin typeface="+mj-lt"/>
                <a:ea typeface="+mj-ea"/>
                <a:cs typeface="+mj-cs"/>
              </a:rPr>
              <a:t>Example:  </a:t>
            </a:r>
            <a:r>
              <a:rPr lang="en-US" sz="1600" b="1" dirty="0" smtClean="0">
                <a:latin typeface="+mj-lt"/>
                <a:ea typeface="+mj-ea"/>
                <a:cs typeface="+mj-cs"/>
              </a:rPr>
              <a:t>density</a:t>
            </a:r>
            <a:r>
              <a:rPr lang="en-US" sz="1400" b="1" dirty="0" smtClean="0">
                <a:latin typeface="+mj-lt"/>
                <a:ea typeface="+mj-ea"/>
                <a:cs typeface="+mj-cs"/>
              </a:rPr>
              <a:t>                                            , </a:t>
            </a:r>
          </a:p>
          <a:p>
            <a:pPr marL="0" marR="0" lvl="0" indent="0" defTabSz="914400" rtl="0" eaLnBrk="1" fontAlgn="auto" latinLnBrk="0" hangingPunct="1">
              <a:lnSpc>
                <a:spcPct val="160000"/>
              </a:lnSpc>
              <a:spcBef>
                <a:spcPct val="0"/>
              </a:spcBef>
              <a:spcAft>
                <a:spcPts val="0"/>
              </a:spcAft>
              <a:buClrTx/>
              <a:buSzTx/>
              <a:tabLst/>
              <a:defRPr/>
            </a:pPr>
            <a:endParaRPr lang="en-US" sz="900" b="1" dirty="0" smtClean="0">
              <a:latin typeface="+mj-lt"/>
              <a:ea typeface="+mj-ea"/>
              <a:cs typeface="+mj-cs"/>
            </a:endParaRPr>
          </a:p>
          <a:p>
            <a:pPr marL="0" marR="0" lvl="0" indent="0" defTabSz="914400" rtl="0" eaLnBrk="1" fontAlgn="auto" latinLnBrk="0" hangingPunct="1">
              <a:lnSpc>
                <a:spcPct val="160000"/>
              </a:lnSpc>
              <a:spcBef>
                <a:spcPct val="0"/>
              </a:spcBef>
              <a:spcAft>
                <a:spcPts val="0"/>
              </a:spcAft>
              <a:buClrTx/>
              <a:buSzTx/>
              <a:tabLst/>
              <a:defRPr/>
            </a:pPr>
            <a:r>
              <a:rPr lang="en-US" sz="1400" b="1" dirty="0" smtClean="0">
                <a:latin typeface="+mj-lt"/>
                <a:ea typeface="+mj-ea"/>
                <a:cs typeface="+mj-cs"/>
              </a:rPr>
              <a:t> </a:t>
            </a:r>
            <a:r>
              <a:rPr lang="en-US" sz="1600" b="1" dirty="0" smtClean="0">
                <a:latin typeface="+mj-lt"/>
                <a:ea typeface="+mj-ea"/>
                <a:cs typeface="+mj-cs"/>
              </a:rPr>
              <a:t>V</a:t>
            </a:r>
            <a:r>
              <a:rPr lang="en-US" sz="1600" b="1" baseline="-25000" dirty="0" smtClean="0">
                <a:latin typeface="+mj-lt"/>
                <a:ea typeface="+mj-ea"/>
                <a:cs typeface="+mj-cs"/>
              </a:rPr>
              <a:t>i</a:t>
            </a:r>
            <a:r>
              <a:rPr lang="en-US" sz="1600" b="1" dirty="0" smtClean="0">
                <a:latin typeface="+mj-lt"/>
                <a:ea typeface="+mj-ea"/>
                <a:cs typeface="+mj-cs"/>
              </a:rPr>
              <a:t> : Sequence of volumes converging on (p).</a:t>
            </a:r>
          </a:p>
          <a:p>
            <a:pPr lvl="0">
              <a:lnSpc>
                <a:spcPct val="160000"/>
              </a:lnSpc>
              <a:spcBef>
                <a:spcPct val="0"/>
              </a:spcBef>
            </a:pPr>
            <a:r>
              <a:rPr lang="en-US" sz="1600" b="1" dirty="0" smtClean="0">
                <a:latin typeface="+mj-lt"/>
                <a:ea typeface="+mj-ea"/>
                <a:cs typeface="+mj-cs"/>
              </a:rPr>
              <a:t>M</a:t>
            </a:r>
            <a:r>
              <a:rPr lang="en-US" sz="1600" b="1" baseline="-25000" dirty="0" smtClean="0">
                <a:latin typeface="+mj-lt"/>
                <a:ea typeface="+mj-ea"/>
                <a:cs typeface="+mj-cs"/>
              </a:rPr>
              <a:t>i</a:t>
            </a:r>
            <a:r>
              <a:rPr lang="en-US" sz="1600" b="1" dirty="0" smtClean="0">
                <a:latin typeface="+mj-lt"/>
                <a:ea typeface="+mj-ea"/>
                <a:cs typeface="+mj-cs"/>
              </a:rPr>
              <a:t> : Mass enclosed by </a:t>
            </a:r>
            <a:r>
              <a:rPr lang="en-US" sz="1600" b="1" dirty="0"/>
              <a:t> V</a:t>
            </a:r>
            <a:r>
              <a:rPr lang="en-US" sz="1600" b="1" baseline="-25000" dirty="0"/>
              <a:t>i</a:t>
            </a:r>
            <a:r>
              <a:rPr lang="en-US" sz="1600" b="1" dirty="0"/>
              <a:t> </a:t>
            </a:r>
            <a:r>
              <a:rPr lang="en-US" sz="1600" b="1" dirty="0" smtClean="0">
                <a:latin typeface="+mj-lt"/>
                <a:ea typeface="+mj-ea"/>
                <a:cs typeface="+mj-cs"/>
              </a:rPr>
              <a:t> </a:t>
            </a:r>
            <a:endParaRPr lang="en-US" sz="1600" b="1" baseline="-25000" dirty="0" smtClean="0">
              <a:latin typeface="+mj-lt"/>
              <a:ea typeface="+mj-ea"/>
              <a:cs typeface="+mj-cs"/>
            </a:endParaRPr>
          </a:p>
        </p:txBody>
      </p:sp>
      <p:graphicFrame>
        <p:nvGraphicFramePr>
          <p:cNvPr id="7" name="Object 6"/>
          <p:cNvGraphicFramePr>
            <a:graphicFrameLocks noChangeAspect="1"/>
          </p:cNvGraphicFramePr>
          <p:nvPr/>
        </p:nvGraphicFramePr>
        <p:xfrm>
          <a:off x="2231361" y="4637521"/>
          <a:ext cx="1875533" cy="712703"/>
        </p:xfrm>
        <a:graphic>
          <a:graphicData uri="http://schemas.openxmlformats.org/presentationml/2006/ole">
            <p:oleObj spid="_x0000_s1026" name="Equation" r:id="rId3" imgW="990360" imgH="431640" progId="Equation.3">
              <p:embed/>
            </p:oleObj>
          </a:graphicData>
        </a:graphic>
      </p:graphicFrame>
      <p:grpSp>
        <p:nvGrpSpPr>
          <p:cNvPr id="18" name="Group 17"/>
          <p:cNvGrpSpPr/>
          <p:nvPr/>
        </p:nvGrpSpPr>
        <p:grpSpPr>
          <a:xfrm>
            <a:off x="6025413" y="4784441"/>
            <a:ext cx="2002971" cy="1524879"/>
            <a:chOff x="5904016" y="4016939"/>
            <a:chExt cx="2002971" cy="1524879"/>
          </a:xfrm>
        </p:grpSpPr>
        <p:sp>
          <p:nvSpPr>
            <p:cNvPr id="9" name="Freeform 8"/>
            <p:cNvSpPr/>
            <p:nvPr/>
          </p:nvSpPr>
          <p:spPr>
            <a:xfrm>
              <a:off x="5904016" y="4116780"/>
              <a:ext cx="2002971" cy="1425038"/>
            </a:xfrm>
            <a:custGeom>
              <a:avLst/>
              <a:gdLst>
                <a:gd name="connsiteX0" fmla="*/ 164275 w 2002971"/>
                <a:gd name="connsiteY0" fmla="*/ 134586 h 1425038"/>
                <a:gd name="connsiteX1" fmla="*/ 57397 w 2002971"/>
                <a:gd name="connsiteY1" fmla="*/ 360217 h 1425038"/>
                <a:gd name="connsiteX2" fmla="*/ 508659 w 2002971"/>
                <a:gd name="connsiteY2" fmla="*/ 1298368 h 1425038"/>
                <a:gd name="connsiteX3" fmla="*/ 1803070 w 2002971"/>
                <a:gd name="connsiteY3" fmla="*/ 1120238 h 1425038"/>
                <a:gd name="connsiteX4" fmla="*/ 1708067 w 2002971"/>
                <a:gd name="connsiteY4" fmla="*/ 324591 h 1425038"/>
                <a:gd name="connsiteX5" fmla="*/ 1316181 w 2002971"/>
                <a:gd name="connsiteY5" fmla="*/ 217714 h 1425038"/>
                <a:gd name="connsiteX6" fmla="*/ 876794 w 2002971"/>
                <a:gd name="connsiteY6" fmla="*/ 158337 h 1425038"/>
                <a:gd name="connsiteX7" fmla="*/ 591787 w 2002971"/>
                <a:gd name="connsiteY7" fmla="*/ 3958 h 1425038"/>
                <a:gd name="connsiteX8" fmla="*/ 164275 w 2002971"/>
                <a:gd name="connsiteY8" fmla="*/ 134586 h 1425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2971" h="1425038">
                  <a:moveTo>
                    <a:pt x="164275" y="134586"/>
                  </a:moveTo>
                  <a:cubicBezTo>
                    <a:pt x="75210" y="193962"/>
                    <a:pt x="0" y="166253"/>
                    <a:pt x="57397" y="360217"/>
                  </a:cubicBezTo>
                  <a:cubicBezTo>
                    <a:pt x="114794" y="554181"/>
                    <a:pt x="217714" y="1171698"/>
                    <a:pt x="508659" y="1298368"/>
                  </a:cubicBezTo>
                  <a:cubicBezTo>
                    <a:pt x="799605" y="1425038"/>
                    <a:pt x="1603169" y="1282534"/>
                    <a:pt x="1803070" y="1120238"/>
                  </a:cubicBezTo>
                  <a:cubicBezTo>
                    <a:pt x="2002971" y="957942"/>
                    <a:pt x="1789215" y="475012"/>
                    <a:pt x="1708067" y="324591"/>
                  </a:cubicBezTo>
                  <a:cubicBezTo>
                    <a:pt x="1626919" y="174170"/>
                    <a:pt x="1454726" y="245423"/>
                    <a:pt x="1316181" y="217714"/>
                  </a:cubicBezTo>
                  <a:cubicBezTo>
                    <a:pt x="1177636" y="190005"/>
                    <a:pt x="997526" y="193963"/>
                    <a:pt x="876794" y="158337"/>
                  </a:cubicBezTo>
                  <a:cubicBezTo>
                    <a:pt x="756062" y="122711"/>
                    <a:pt x="714499" y="7916"/>
                    <a:pt x="591787" y="3958"/>
                  </a:cubicBezTo>
                  <a:cubicBezTo>
                    <a:pt x="469075" y="0"/>
                    <a:pt x="253340" y="75210"/>
                    <a:pt x="164275" y="134586"/>
                  </a:cubicBezTo>
                  <a:close/>
                </a:path>
              </a:pathLst>
            </a:cu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Freeform 11"/>
            <p:cNvSpPr/>
            <p:nvPr/>
          </p:nvSpPr>
          <p:spPr>
            <a:xfrm>
              <a:off x="6143250" y="4331600"/>
              <a:ext cx="1369077" cy="1056117"/>
            </a:xfrm>
            <a:custGeom>
              <a:avLst/>
              <a:gdLst>
                <a:gd name="connsiteX0" fmla="*/ 164275 w 2002971"/>
                <a:gd name="connsiteY0" fmla="*/ 134586 h 1425038"/>
                <a:gd name="connsiteX1" fmla="*/ 57397 w 2002971"/>
                <a:gd name="connsiteY1" fmla="*/ 360217 h 1425038"/>
                <a:gd name="connsiteX2" fmla="*/ 508659 w 2002971"/>
                <a:gd name="connsiteY2" fmla="*/ 1298368 h 1425038"/>
                <a:gd name="connsiteX3" fmla="*/ 1803070 w 2002971"/>
                <a:gd name="connsiteY3" fmla="*/ 1120238 h 1425038"/>
                <a:gd name="connsiteX4" fmla="*/ 1708067 w 2002971"/>
                <a:gd name="connsiteY4" fmla="*/ 324591 h 1425038"/>
                <a:gd name="connsiteX5" fmla="*/ 1316181 w 2002971"/>
                <a:gd name="connsiteY5" fmla="*/ 217714 h 1425038"/>
                <a:gd name="connsiteX6" fmla="*/ 876794 w 2002971"/>
                <a:gd name="connsiteY6" fmla="*/ 158337 h 1425038"/>
                <a:gd name="connsiteX7" fmla="*/ 591787 w 2002971"/>
                <a:gd name="connsiteY7" fmla="*/ 3958 h 1425038"/>
                <a:gd name="connsiteX8" fmla="*/ 164275 w 2002971"/>
                <a:gd name="connsiteY8" fmla="*/ 134586 h 1425038"/>
                <a:gd name="connsiteX0" fmla="*/ 164275 w 2012847"/>
                <a:gd name="connsiteY0" fmla="*/ 134586 h 1425038"/>
                <a:gd name="connsiteX1" fmla="*/ 57397 w 2012847"/>
                <a:gd name="connsiteY1" fmla="*/ 360217 h 1425038"/>
                <a:gd name="connsiteX2" fmla="*/ 508659 w 2012847"/>
                <a:gd name="connsiteY2" fmla="*/ 1298368 h 1425038"/>
                <a:gd name="connsiteX3" fmla="*/ 1803070 w 2012847"/>
                <a:gd name="connsiteY3" fmla="*/ 1120238 h 1425038"/>
                <a:gd name="connsiteX4" fmla="*/ 1767327 w 2012847"/>
                <a:gd name="connsiteY4" fmla="*/ 380010 h 1425038"/>
                <a:gd name="connsiteX5" fmla="*/ 1316181 w 2012847"/>
                <a:gd name="connsiteY5" fmla="*/ 217714 h 1425038"/>
                <a:gd name="connsiteX6" fmla="*/ 876794 w 2012847"/>
                <a:gd name="connsiteY6" fmla="*/ 158337 h 1425038"/>
                <a:gd name="connsiteX7" fmla="*/ 591787 w 2012847"/>
                <a:gd name="connsiteY7" fmla="*/ 3958 h 1425038"/>
                <a:gd name="connsiteX8" fmla="*/ 164275 w 2012847"/>
                <a:gd name="connsiteY8" fmla="*/ 134586 h 1425038"/>
                <a:gd name="connsiteX0" fmla="*/ 164275 w 2212749"/>
                <a:gd name="connsiteY0" fmla="*/ 134586 h 1412503"/>
                <a:gd name="connsiteX1" fmla="*/ 57397 w 2212749"/>
                <a:gd name="connsiteY1" fmla="*/ 360217 h 1412503"/>
                <a:gd name="connsiteX2" fmla="*/ 508659 w 2212749"/>
                <a:gd name="connsiteY2" fmla="*/ 1298368 h 1412503"/>
                <a:gd name="connsiteX3" fmla="*/ 2002971 w 2212749"/>
                <a:gd name="connsiteY3" fmla="*/ 1045028 h 1412503"/>
                <a:gd name="connsiteX4" fmla="*/ 1767327 w 2212749"/>
                <a:gd name="connsiteY4" fmla="*/ 380010 h 1412503"/>
                <a:gd name="connsiteX5" fmla="*/ 1316181 w 2212749"/>
                <a:gd name="connsiteY5" fmla="*/ 217714 h 1412503"/>
                <a:gd name="connsiteX6" fmla="*/ 876794 w 2212749"/>
                <a:gd name="connsiteY6" fmla="*/ 158337 h 1412503"/>
                <a:gd name="connsiteX7" fmla="*/ 591787 w 2212749"/>
                <a:gd name="connsiteY7" fmla="*/ 3958 h 1412503"/>
                <a:gd name="connsiteX8" fmla="*/ 164275 w 2212749"/>
                <a:gd name="connsiteY8" fmla="*/ 134586 h 1412503"/>
                <a:gd name="connsiteX0" fmla="*/ 164275 w 2232385"/>
                <a:gd name="connsiteY0" fmla="*/ 134586 h 1412503"/>
                <a:gd name="connsiteX1" fmla="*/ 57397 w 2232385"/>
                <a:gd name="connsiteY1" fmla="*/ 360217 h 1412503"/>
                <a:gd name="connsiteX2" fmla="*/ 508659 w 2232385"/>
                <a:gd name="connsiteY2" fmla="*/ 1298368 h 1412503"/>
                <a:gd name="connsiteX3" fmla="*/ 2002971 w 2232385"/>
                <a:gd name="connsiteY3" fmla="*/ 1045028 h 1412503"/>
                <a:gd name="connsiteX4" fmla="*/ 1885149 w 2232385"/>
                <a:gd name="connsiteY4" fmla="*/ 380011 h 1412503"/>
                <a:gd name="connsiteX5" fmla="*/ 1316181 w 2232385"/>
                <a:gd name="connsiteY5" fmla="*/ 217714 h 1412503"/>
                <a:gd name="connsiteX6" fmla="*/ 876794 w 2232385"/>
                <a:gd name="connsiteY6" fmla="*/ 158337 h 1412503"/>
                <a:gd name="connsiteX7" fmla="*/ 591787 w 2232385"/>
                <a:gd name="connsiteY7" fmla="*/ 3958 h 1412503"/>
                <a:gd name="connsiteX8" fmla="*/ 164275 w 2232385"/>
                <a:gd name="connsiteY8" fmla="*/ 134586 h 1412503"/>
                <a:gd name="connsiteX0" fmla="*/ 177684 w 2232387"/>
                <a:gd name="connsiteY0" fmla="*/ 134586 h 1349168"/>
                <a:gd name="connsiteX1" fmla="*/ 70806 w 2232387"/>
                <a:gd name="connsiteY1" fmla="*/ 360217 h 1349168"/>
                <a:gd name="connsiteX2" fmla="*/ 602518 w 2232387"/>
                <a:gd name="connsiteY2" fmla="*/ 1235034 h 1349168"/>
                <a:gd name="connsiteX3" fmla="*/ 2016380 w 2232387"/>
                <a:gd name="connsiteY3" fmla="*/ 1045028 h 1349168"/>
                <a:gd name="connsiteX4" fmla="*/ 1898558 w 2232387"/>
                <a:gd name="connsiteY4" fmla="*/ 380011 h 1349168"/>
                <a:gd name="connsiteX5" fmla="*/ 1329590 w 2232387"/>
                <a:gd name="connsiteY5" fmla="*/ 217714 h 1349168"/>
                <a:gd name="connsiteX6" fmla="*/ 890203 w 2232387"/>
                <a:gd name="connsiteY6" fmla="*/ 158337 h 1349168"/>
                <a:gd name="connsiteX7" fmla="*/ 605196 w 2232387"/>
                <a:gd name="connsiteY7" fmla="*/ 3958 h 1349168"/>
                <a:gd name="connsiteX8" fmla="*/ 177684 w 2232387"/>
                <a:gd name="connsiteY8" fmla="*/ 134586 h 1349168"/>
                <a:gd name="connsiteX0" fmla="*/ 138974 w 2240130"/>
                <a:gd name="connsiteY0" fmla="*/ 59376 h 1408545"/>
                <a:gd name="connsiteX1" fmla="*/ 78549 w 2240130"/>
                <a:gd name="connsiteY1" fmla="*/ 419592 h 1408545"/>
                <a:gd name="connsiteX2" fmla="*/ 610261 w 2240130"/>
                <a:gd name="connsiteY2" fmla="*/ 1294409 h 1408545"/>
                <a:gd name="connsiteX3" fmla="*/ 2024123 w 2240130"/>
                <a:gd name="connsiteY3" fmla="*/ 1104403 h 1408545"/>
                <a:gd name="connsiteX4" fmla="*/ 1906301 w 2240130"/>
                <a:gd name="connsiteY4" fmla="*/ 439386 h 1408545"/>
                <a:gd name="connsiteX5" fmla="*/ 1337333 w 2240130"/>
                <a:gd name="connsiteY5" fmla="*/ 277089 h 1408545"/>
                <a:gd name="connsiteX6" fmla="*/ 897946 w 2240130"/>
                <a:gd name="connsiteY6" fmla="*/ 217712 h 1408545"/>
                <a:gd name="connsiteX7" fmla="*/ 612939 w 2240130"/>
                <a:gd name="connsiteY7" fmla="*/ 63333 h 1408545"/>
                <a:gd name="connsiteX8" fmla="*/ 138974 w 2240130"/>
                <a:gd name="connsiteY8" fmla="*/ 59376 h 1408545"/>
                <a:gd name="connsiteX0" fmla="*/ 138972 w 2240128"/>
                <a:gd name="connsiteY0" fmla="*/ 44202 h 1393370"/>
                <a:gd name="connsiteX1" fmla="*/ 78547 w 2240128"/>
                <a:gd name="connsiteY1" fmla="*/ 404418 h 1393370"/>
                <a:gd name="connsiteX2" fmla="*/ 610259 w 2240128"/>
                <a:gd name="connsiteY2" fmla="*/ 1279235 h 1393370"/>
                <a:gd name="connsiteX3" fmla="*/ 2024121 w 2240128"/>
                <a:gd name="connsiteY3" fmla="*/ 1089229 h 1393370"/>
                <a:gd name="connsiteX4" fmla="*/ 1906299 w 2240128"/>
                <a:gd name="connsiteY4" fmla="*/ 424212 h 1393370"/>
                <a:gd name="connsiteX5" fmla="*/ 1337331 w 2240128"/>
                <a:gd name="connsiteY5" fmla="*/ 261915 h 1393370"/>
                <a:gd name="connsiteX6" fmla="*/ 897944 w 2240128"/>
                <a:gd name="connsiteY6" fmla="*/ 202538 h 1393370"/>
                <a:gd name="connsiteX7" fmla="*/ 610259 w 2240128"/>
                <a:gd name="connsiteY7" fmla="*/ 139205 h 1393370"/>
                <a:gd name="connsiteX8" fmla="*/ 138972 w 2240128"/>
                <a:gd name="connsiteY8" fmla="*/ 44202 h 139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0128" h="1393370">
                  <a:moveTo>
                    <a:pt x="138972" y="44202"/>
                  </a:moveTo>
                  <a:cubicBezTo>
                    <a:pt x="50353" y="88404"/>
                    <a:pt x="-1" y="198579"/>
                    <a:pt x="78547" y="404418"/>
                  </a:cubicBezTo>
                  <a:cubicBezTo>
                    <a:pt x="157095" y="610257"/>
                    <a:pt x="285997" y="1165100"/>
                    <a:pt x="610259" y="1279235"/>
                  </a:cubicBezTo>
                  <a:cubicBezTo>
                    <a:pt x="934521" y="1393370"/>
                    <a:pt x="1808114" y="1231733"/>
                    <a:pt x="2024121" y="1089229"/>
                  </a:cubicBezTo>
                  <a:cubicBezTo>
                    <a:pt x="2240128" y="946725"/>
                    <a:pt x="2020764" y="562098"/>
                    <a:pt x="1906299" y="424212"/>
                  </a:cubicBezTo>
                  <a:cubicBezTo>
                    <a:pt x="1791834" y="286326"/>
                    <a:pt x="1505390" y="298861"/>
                    <a:pt x="1337331" y="261915"/>
                  </a:cubicBezTo>
                  <a:cubicBezTo>
                    <a:pt x="1169272" y="224969"/>
                    <a:pt x="1019123" y="222990"/>
                    <a:pt x="897944" y="202538"/>
                  </a:cubicBezTo>
                  <a:cubicBezTo>
                    <a:pt x="776765" y="182086"/>
                    <a:pt x="736754" y="165594"/>
                    <a:pt x="610259" y="139205"/>
                  </a:cubicBezTo>
                  <a:cubicBezTo>
                    <a:pt x="483764" y="112816"/>
                    <a:pt x="227591" y="0"/>
                    <a:pt x="138972" y="44202"/>
                  </a:cubicBezTo>
                  <a:close/>
                </a:path>
              </a:pathLst>
            </a:cu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Freeform 12"/>
            <p:cNvSpPr/>
            <p:nvPr/>
          </p:nvSpPr>
          <p:spPr>
            <a:xfrm>
              <a:off x="6372200" y="4581128"/>
              <a:ext cx="720080" cy="648072"/>
            </a:xfrm>
            <a:custGeom>
              <a:avLst/>
              <a:gdLst>
                <a:gd name="connsiteX0" fmla="*/ 164275 w 2002971"/>
                <a:gd name="connsiteY0" fmla="*/ 134586 h 1425038"/>
                <a:gd name="connsiteX1" fmla="*/ 57397 w 2002971"/>
                <a:gd name="connsiteY1" fmla="*/ 360217 h 1425038"/>
                <a:gd name="connsiteX2" fmla="*/ 508659 w 2002971"/>
                <a:gd name="connsiteY2" fmla="*/ 1298368 h 1425038"/>
                <a:gd name="connsiteX3" fmla="*/ 1803070 w 2002971"/>
                <a:gd name="connsiteY3" fmla="*/ 1120238 h 1425038"/>
                <a:gd name="connsiteX4" fmla="*/ 1708067 w 2002971"/>
                <a:gd name="connsiteY4" fmla="*/ 324591 h 1425038"/>
                <a:gd name="connsiteX5" fmla="*/ 1316181 w 2002971"/>
                <a:gd name="connsiteY5" fmla="*/ 217714 h 1425038"/>
                <a:gd name="connsiteX6" fmla="*/ 876794 w 2002971"/>
                <a:gd name="connsiteY6" fmla="*/ 158337 h 1425038"/>
                <a:gd name="connsiteX7" fmla="*/ 591787 w 2002971"/>
                <a:gd name="connsiteY7" fmla="*/ 3958 h 1425038"/>
                <a:gd name="connsiteX8" fmla="*/ 164275 w 2002971"/>
                <a:gd name="connsiteY8" fmla="*/ 134586 h 1425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2971" h="1425038">
                  <a:moveTo>
                    <a:pt x="164275" y="134586"/>
                  </a:moveTo>
                  <a:cubicBezTo>
                    <a:pt x="75210" y="193962"/>
                    <a:pt x="0" y="166253"/>
                    <a:pt x="57397" y="360217"/>
                  </a:cubicBezTo>
                  <a:cubicBezTo>
                    <a:pt x="114794" y="554181"/>
                    <a:pt x="217714" y="1171698"/>
                    <a:pt x="508659" y="1298368"/>
                  </a:cubicBezTo>
                  <a:cubicBezTo>
                    <a:pt x="799605" y="1425038"/>
                    <a:pt x="1603169" y="1282534"/>
                    <a:pt x="1803070" y="1120238"/>
                  </a:cubicBezTo>
                  <a:cubicBezTo>
                    <a:pt x="2002971" y="957942"/>
                    <a:pt x="1789215" y="475012"/>
                    <a:pt x="1708067" y="324591"/>
                  </a:cubicBezTo>
                  <a:cubicBezTo>
                    <a:pt x="1626919" y="174170"/>
                    <a:pt x="1454726" y="245423"/>
                    <a:pt x="1316181" y="217714"/>
                  </a:cubicBezTo>
                  <a:cubicBezTo>
                    <a:pt x="1177636" y="190005"/>
                    <a:pt x="997526" y="193963"/>
                    <a:pt x="876794" y="158337"/>
                  </a:cubicBezTo>
                  <a:cubicBezTo>
                    <a:pt x="756062" y="122711"/>
                    <a:pt x="714499" y="7916"/>
                    <a:pt x="591787" y="3958"/>
                  </a:cubicBezTo>
                  <a:cubicBezTo>
                    <a:pt x="469075" y="0"/>
                    <a:pt x="253340" y="75210"/>
                    <a:pt x="164275" y="134586"/>
                  </a:cubicBezTo>
                  <a:close/>
                </a:path>
              </a:pathLst>
            </a:cu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TextBox 13"/>
            <p:cNvSpPr txBox="1"/>
            <p:nvPr/>
          </p:nvSpPr>
          <p:spPr>
            <a:xfrm>
              <a:off x="6456083" y="4608219"/>
              <a:ext cx="504056" cy="369332"/>
            </a:xfrm>
            <a:prstGeom prst="rect">
              <a:avLst/>
            </a:prstGeom>
            <a:noFill/>
          </p:spPr>
          <p:txBody>
            <a:bodyPr wrap="square" rtlCol="0">
              <a:spAutoFit/>
            </a:bodyPr>
            <a:lstStyle/>
            <a:p>
              <a:pPr>
                <a:buFont typeface="Arial" pitchFamily="34" charset="0"/>
                <a:buChar char="•"/>
              </a:pPr>
              <a:r>
                <a:rPr lang="en-US" dirty="0" smtClean="0"/>
                <a:t> P</a:t>
              </a:r>
              <a:endParaRPr lang="en-US" dirty="0"/>
            </a:p>
          </p:txBody>
        </p:sp>
        <p:sp>
          <p:nvSpPr>
            <p:cNvPr id="15" name="TextBox 14"/>
            <p:cNvSpPr txBox="1"/>
            <p:nvPr/>
          </p:nvSpPr>
          <p:spPr>
            <a:xfrm>
              <a:off x="6959381" y="4712511"/>
              <a:ext cx="504056" cy="369332"/>
            </a:xfrm>
            <a:prstGeom prst="rect">
              <a:avLst/>
            </a:prstGeom>
            <a:noFill/>
          </p:spPr>
          <p:txBody>
            <a:bodyPr wrap="square" rtlCol="0">
              <a:spAutoFit/>
            </a:bodyPr>
            <a:lstStyle/>
            <a:p>
              <a:r>
                <a:rPr lang="en-US" dirty="0" smtClean="0"/>
                <a:t>V</a:t>
              </a:r>
              <a:r>
                <a:rPr lang="en-US" baseline="-25000" dirty="0" smtClean="0"/>
                <a:t>3</a:t>
              </a:r>
              <a:endParaRPr lang="en-US" dirty="0"/>
            </a:p>
          </p:txBody>
        </p:sp>
        <p:sp>
          <p:nvSpPr>
            <p:cNvPr id="16" name="TextBox 15"/>
            <p:cNvSpPr txBox="1"/>
            <p:nvPr/>
          </p:nvSpPr>
          <p:spPr>
            <a:xfrm>
              <a:off x="7164288" y="4016939"/>
              <a:ext cx="504056" cy="369332"/>
            </a:xfrm>
            <a:prstGeom prst="rect">
              <a:avLst/>
            </a:prstGeom>
            <a:noFill/>
          </p:spPr>
          <p:txBody>
            <a:bodyPr wrap="square" rtlCol="0">
              <a:spAutoFit/>
            </a:bodyPr>
            <a:lstStyle/>
            <a:p>
              <a:r>
                <a:rPr lang="en-US" dirty="0" smtClean="0"/>
                <a:t>V</a:t>
              </a:r>
              <a:r>
                <a:rPr lang="en-US" baseline="-25000" dirty="0" smtClean="0"/>
                <a:t>1</a:t>
              </a:r>
              <a:endParaRPr lang="en-US" dirty="0"/>
            </a:p>
          </p:txBody>
        </p:sp>
        <p:sp>
          <p:nvSpPr>
            <p:cNvPr id="17" name="TextBox 16"/>
            <p:cNvSpPr txBox="1"/>
            <p:nvPr/>
          </p:nvSpPr>
          <p:spPr>
            <a:xfrm>
              <a:off x="7295671" y="4509120"/>
              <a:ext cx="504056" cy="369332"/>
            </a:xfrm>
            <a:prstGeom prst="rect">
              <a:avLst/>
            </a:prstGeom>
            <a:noFill/>
          </p:spPr>
          <p:txBody>
            <a:bodyPr wrap="square" rtlCol="0">
              <a:spAutoFit/>
            </a:bodyPr>
            <a:lstStyle/>
            <a:p>
              <a:r>
                <a:rPr lang="en-US" dirty="0" smtClean="0"/>
                <a:t>V</a:t>
              </a:r>
              <a:r>
                <a:rPr lang="en-US" baseline="-25000" dirty="0" smtClean="0"/>
                <a:t>2</a:t>
              </a:r>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1000"/>
                                        <p:tgtEl>
                                          <p:spTgt spid="5">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down)">
                                      <p:cBhvr>
                                        <p:cTn id="16" dur="1000"/>
                                        <p:tgtEl>
                                          <p:spTgt spid="5">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down)">
                                      <p:cBhvr>
                                        <p:cTn id="19" dur="1000"/>
                                        <p:tgtEl>
                                          <p:spTgt spid="5">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1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down)">
                                      <p:cBhvr>
                                        <p:cTn id="32" dur="1000"/>
                                        <p:tgtEl>
                                          <p:spTgt spid="6">
                                            <p:txEl>
                                              <p:pRg st="1" end="1"/>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wipe(down)">
                                      <p:cBhvr>
                                        <p:cTn id="35" dur="1000"/>
                                        <p:tgtEl>
                                          <p:spTgt spid="6">
                                            <p:txEl>
                                              <p:pRg st="2" end="2"/>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wipe(down)">
                                      <p:cBhvr>
                                        <p:cTn id="38" dur="1000"/>
                                        <p:tgtEl>
                                          <p:spTgt spid="6">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wipe(down)">
                                      <p:cBhvr>
                                        <p:cTn id="43" dur="1000"/>
                                        <p:tgtEl>
                                          <p:spTgt spid="6">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txEl>
                                              <p:pRg st="5" end="5"/>
                                            </p:txEl>
                                          </p:spTgt>
                                        </p:tgtEl>
                                        <p:attrNameLst>
                                          <p:attrName>style.visibility</p:attrName>
                                        </p:attrNameLst>
                                      </p:cBhvr>
                                      <p:to>
                                        <p:strVal val="visible"/>
                                      </p:to>
                                    </p:set>
                                    <p:animEffect transition="in" filter="wipe(down)">
                                      <p:cBhvr>
                                        <p:cTn id="48" dur="1000"/>
                                        <p:tgtEl>
                                          <p:spTgt spid="6">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xEl>
                                              <p:pRg st="7" end="7"/>
                                            </p:txEl>
                                          </p:spTgt>
                                        </p:tgtEl>
                                        <p:attrNameLst>
                                          <p:attrName>style.visibility</p:attrName>
                                        </p:attrNameLst>
                                      </p:cBhvr>
                                      <p:to>
                                        <p:strVal val="visible"/>
                                      </p:to>
                                    </p:set>
                                    <p:animEffect transition="in" filter="wipe(down)">
                                      <p:cBhvr>
                                        <p:cTn id="53" dur="1000"/>
                                        <p:tgtEl>
                                          <p:spTgt spid="6">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fill="hold"/>
                                        <p:tgtEl>
                                          <p:spTgt spid="7"/>
                                        </p:tgtEl>
                                        <p:attrNameLst>
                                          <p:attrName>ppt_x</p:attrName>
                                        </p:attrNameLst>
                                      </p:cBhvr>
                                      <p:tavLst>
                                        <p:tav tm="0">
                                          <p:val>
                                            <p:strVal val="#ppt_x"/>
                                          </p:val>
                                        </p:tav>
                                        <p:tav tm="100000">
                                          <p:val>
                                            <p:strVal val="#ppt_x"/>
                                          </p:val>
                                        </p:tav>
                                      </p:tavLst>
                                    </p:anim>
                                    <p:anim calcmode="lin" valueType="num">
                                      <p:cBhvr additive="base">
                                        <p:cTn id="5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6">
                                            <p:txEl>
                                              <p:pRg st="9" end="9"/>
                                            </p:txEl>
                                          </p:spTgt>
                                        </p:tgtEl>
                                        <p:attrNameLst>
                                          <p:attrName>style.visibility</p:attrName>
                                        </p:attrNameLst>
                                      </p:cBhvr>
                                      <p:to>
                                        <p:strVal val="visible"/>
                                      </p:to>
                                    </p:set>
                                    <p:animEffect transition="in" filter="wipe(down)">
                                      <p:cBhvr>
                                        <p:cTn id="64" dur="1000"/>
                                        <p:tgtEl>
                                          <p:spTgt spid="6">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6">
                                            <p:txEl>
                                              <p:pRg st="10" end="10"/>
                                            </p:txEl>
                                          </p:spTgt>
                                        </p:tgtEl>
                                        <p:attrNameLst>
                                          <p:attrName>style.visibility</p:attrName>
                                        </p:attrNameLst>
                                      </p:cBhvr>
                                      <p:to>
                                        <p:strVal val="visible"/>
                                      </p:to>
                                    </p:set>
                                    <p:animEffect transition="in" filter="wipe(down)">
                                      <p:cBhvr>
                                        <p:cTn id="69" dur="1000"/>
                                        <p:tgtEl>
                                          <p:spTgt spid="6">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down)">
                                      <p:cBhvr>
                                        <p:cTn id="7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P spid="6"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6336704" cy="369332"/>
          </a:xfrm>
          <a:prstGeom prst="rect">
            <a:avLst/>
          </a:prstGeom>
          <a:noFill/>
        </p:spPr>
        <p:txBody>
          <a:bodyPr wrap="square" rtlCol="0">
            <a:spAutoFit/>
          </a:bodyPr>
          <a:lstStyle/>
          <a:p>
            <a:r>
              <a:rPr lang="en-US" b="1" dirty="0" smtClean="0">
                <a:solidFill>
                  <a:srgbClr val="FF0000"/>
                </a:solidFill>
              </a:rPr>
              <a:t> 4.5. Quantities in Different Coordinate Systems</a:t>
            </a:r>
            <a:endParaRPr lang="en-US" b="1" dirty="0">
              <a:solidFill>
                <a:srgbClr val="FF0000"/>
              </a:solidFill>
            </a:endParaRPr>
          </a:p>
        </p:txBody>
      </p:sp>
      <p:sp>
        <p:nvSpPr>
          <p:cNvPr id="4" name="TextBox 3"/>
          <p:cNvSpPr txBox="1"/>
          <p:nvPr/>
        </p:nvSpPr>
        <p:spPr>
          <a:xfrm>
            <a:off x="755576" y="764704"/>
            <a:ext cx="6336704" cy="1200329"/>
          </a:xfrm>
          <a:prstGeom prst="rect">
            <a:avLst/>
          </a:prstGeom>
          <a:noFill/>
        </p:spPr>
        <p:txBody>
          <a:bodyPr wrap="square" rtlCol="0">
            <a:spAutoFit/>
          </a:bodyPr>
          <a:lstStyle/>
          <a:p>
            <a:r>
              <a:rPr lang="en-US" b="1" dirty="0" smtClean="0">
                <a:solidFill>
                  <a:srgbClr val="0070C0"/>
                </a:solidFill>
              </a:rPr>
              <a:t>To provide  a systematic approach to the transformation of stress from one coordinate system to another. Consider the following situation, where forces </a:t>
            </a:r>
            <a:r>
              <a:rPr lang="en-US" b="1" dirty="0" err="1" smtClean="0">
                <a:solidFill>
                  <a:srgbClr val="0070C0"/>
                </a:solidFill>
              </a:rPr>
              <a:t>F</a:t>
            </a:r>
            <a:r>
              <a:rPr lang="en-US" b="1" baseline="-25000" dirty="0" err="1" smtClean="0">
                <a:solidFill>
                  <a:srgbClr val="0070C0"/>
                </a:solidFill>
              </a:rPr>
              <a:t>x</a:t>
            </a:r>
            <a:r>
              <a:rPr lang="en-US" b="1" baseline="-25000" dirty="0" smtClean="0">
                <a:solidFill>
                  <a:srgbClr val="0070C0"/>
                </a:solidFill>
              </a:rPr>
              <a:t> </a:t>
            </a:r>
            <a:r>
              <a:rPr lang="en-US" b="1" dirty="0" smtClean="0">
                <a:solidFill>
                  <a:srgbClr val="0070C0"/>
                </a:solidFill>
              </a:rPr>
              <a:t>, </a:t>
            </a:r>
            <a:r>
              <a:rPr lang="en-US" b="1" dirty="0" err="1" smtClean="0">
                <a:solidFill>
                  <a:srgbClr val="0070C0"/>
                </a:solidFill>
              </a:rPr>
              <a:t>F</a:t>
            </a:r>
            <a:r>
              <a:rPr lang="en-US" b="1" baseline="-25000" dirty="0" err="1" smtClean="0">
                <a:solidFill>
                  <a:srgbClr val="0070C0"/>
                </a:solidFill>
              </a:rPr>
              <a:t>y</a:t>
            </a:r>
            <a:r>
              <a:rPr lang="en-US" b="1" baseline="-25000" dirty="0" smtClean="0">
                <a:solidFill>
                  <a:srgbClr val="0070C0"/>
                </a:solidFill>
              </a:rPr>
              <a:t> </a:t>
            </a:r>
            <a:r>
              <a:rPr lang="en-US" b="1" dirty="0" smtClean="0">
                <a:solidFill>
                  <a:srgbClr val="0070C0"/>
                </a:solidFill>
              </a:rPr>
              <a:t>, and </a:t>
            </a:r>
            <a:r>
              <a:rPr lang="en-US" b="1" dirty="0" err="1" smtClean="0">
                <a:solidFill>
                  <a:srgbClr val="0070C0"/>
                </a:solidFill>
              </a:rPr>
              <a:t>F</a:t>
            </a:r>
            <a:r>
              <a:rPr lang="en-US" b="1" baseline="-25000" dirty="0" err="1" smtClean="0">
                <a:solidFill>
                  <a:srgbClr val="0070C0"/>
                </a:solidFill>
              </a:rPr>
              <a:t>z</a:t>
            </a:r>
            <a:r>
              <a:rPr lang="en-US" b="1" dirty="0" smtClean="0">
                <a:solidFill>
                  <a:srgbClr val="0070C0"/>
                </a:solidFill>
              </a:rPr>
              <a:t> act along the x, y, z reference axes.</a:t>
            </a:r>
            <a:endParaRPr lang="en-US" b="1" dirty="0">
              <a:solidFill>
                <a:srgbClr val="0070C0"/>
              </a:solidFill>
            </a:endParaRPr>
          </a:p>
        </p:txBody>
      </p:sp>
      <p:grpSp>
        <p:nvGrpSpPr>
          <p:cNvPr id="72" name="Group 71"/>
          <p:cNvGrpSpPr/>
          <p:nvPr/>
        </p:nvGrpSpPr>
        <p:grpSpPr>
          <a:xfrm>
            <a:off x="4211960" y="1998780"/>
            <a:ext cx="3576559" cy="2580017"/>
            <a:chOff x="4211960" y="1998780"/>
            <a:chExt cx="3576559" cy="2580017"/>
          </a:xfrm>
        </p:grpSpPr>
        <p:grpSp>
          <p:nvGrpSpPr>
            <p:cNvPr id="70" name="Group 69"/>
            <p:cNvGrpSpPr/>
            <p:nvPr/>
          </p:nvGrpSpPr>
          <p:grpSpPr>
            <a:xfrm>
              <a:off x="4662364" y="1998780"/>
              <a:ext cx="3126155" cy="2580017"/>
              <a:chOff x="4662364" y="1998780"/>
              <a:chExt cx="3126155" cy="2580017"/>
            </a:xfrm>
          </p:grpSpPr>
          <p:cxnSp>
            <p:nvCxnSpPr>
              <p:cNvPr id="35" name="Straight Arrow Connector 34"/>
              <p:cNvCxnSpPr/>
              <p:nvPr/>
            </p:nvCxnSpPr>
            <p:spPr>
              <a:xfrm rot="1708139">
                <a:off x="5883245" y="3896226"/>
                <a:ext cx="1674910" cy="0"/>
              </a:xfrm>
              <a:prstGeom prst="straightConnector1">
                <a:avLst/>
              </a:prstGeom>
              <a:ln w="190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4662364" y="1998780"/>
                <a:ext cx="3126155" cy="2580017"/>
                <a:chOff x="4662364" y="1998780"/>
                <a:chExt cx="3126155" cy="2580017"/>
              </a:xfrm>
            </p:grpSpPr>
            <p:cxnSp>
              <p:nvCxnSpPr>
                <p:cNvPr id="33" name="Straight Arrow Connector 32"/>
                <p:cNvCxnSpPr/>
                <p:nvPr/>
              </p:nvCxnSpPr>
              <p:spPr>
                <a:xfrm rot="1708139" flipV="1">
                  <a:off x="6305909" y="2230782"/>
                  <a:ext cx="0" cy="1347087"/>
                </a:xfrm>
                <a:prstGeom prst="straightConnector1">
                  <a:avLst/>
                </a:prstGeom>
                <a:ln w="19050">
                  <a:solidFill>
                    <a:srgbClr val="0070C0"/>
                  </a:solidFill>
                  <a:prstDash val="sysDash"/>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rot="1708139" flipH="1">
                  <a:off x="5004298" y="3227476"/>
                  <a:ext cx="873866" cy="702828"/>
                </a:xfrm>
                <a:prstGeom prst="straightConnector1">
                  <a:avLst/>
                </a:prstGeom>
                <a:ln w="190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708139">
                  <a:off x="7382926" y="4209465"/>
                  <a:ext cx="405593" cy="369332"/>
                </a:xfrm>
                <a:prstGeom prst="rect">
                  <a:avLst/>
                </a:prstGeom>
                <a:noFill/>
                <a:ln>
                  <a:noFill/>
                  <a:prstDash val="sysDash"/>
                </a:ln>
              </p:spPr>
              <p:txBody>
                <a:bodyPr wrap="square" rtlCol="0">
                  <a:spAutoFit/>
                </a:bodyPr>
                <a:lstStyle/>
                <a:p>
                  <a:r>
                    <a:rPr lang="en-US" dirty="0" smtClean="0"/>
                    <a:t>X</a:t>
                  </a:r>
                  <a:r>
                    <a:rPr lang="en-US" baseline="30000" dirty="0" smtClean="0"/>
                    <a:t>’</a:t>
                  </a:r>
                  <a:endParaRPr lang="en-US" dirty="0"/>
                </a:p>
              </p:txBody>
            </p:sp>
            <p:sp>
              <p:nvSpPr>
                <p:cNvPr id="37" name="TextBox 36"/>
                <p:cNvSpPr txBox="1"/>
                <p:nvPr/>
              </p:nvSpPr>
              <p:spPr>
                <a:xfrm rot="1708139">
                  <a:off x="6345046" y="1998780"/>
                  <a:ext cx="370705" cy="369332"/>
                </a:xfrm>
                <a:prstGeom prst="rect">
                  <a:avLst/>
                </a:prstGeom>
                <a:noFill/>
                <a:ln>
                  <a:noFill/>
                  <a:prstDash val="sysDash"/>
                </a:ln>
              </p:spPr>
              <p:txBody>
                <a:bodyPr wrap="square" rtlCol="0">
                  <a:spAutoFit/>
                </a:bodyPr>
                <a:lstStyle/>
                <a:p>
                  <a:r>
                    <a:rPr lang="en-US" dirty="0" smtClean="0"/>
                    <a:t>y</a:t>
                  </a:r>
                  <a:r>
                    <a:rPr lang="en-US" baseline="30000" dirty="0" smtClean="0"/>
                    <a:t>’</a:t>
                  </a:r>
                  <a:endParaRPr lang="en-US" dirty="0"/>
                </a:p>
              </p:txBody>
            </p:sp>
            <p:sp>
              <p:nvSpPr>
                <p:cNvPr id="38" name="TextBox 37"/>
                <p:cNvSpPr txBox="1"/>
                <p:nvPr/>
              </p:nvSpPr>
              <p:spPr>
                <a:xfrm rot="1708139">
                  <a:off x="4662364" y="3431574"/>
                  <a:ext cx="360039" cy="369332"/>
                </a:xfrm>
                <a:prstGeom prst="rect">
                  <a:avLst/>
                </a:prstGeom>
                <a:noFill/>
                <a:ln>
                  <a:noFill/>
                  <a:prstDash val="sysDash"/>
                </a:ln>
              </p:spPr>
              <p:txBody>
                <a:bodyPr wrap="square" rtlCol="0">
                  <a:spAutoFit/>
                </a:bodyPr>
                <a:lstStyle/>
                <a:p>
                  <a:r>
                    <a:rPr lang="en-US" dirty="0" smtClean="0"/>
                    <a:t>z</a:t>
                  </a:r>
                  <a:r>
                    <a:rPr lang="en-US" baseline="30000" dirty="0" smtClean="0"/>
                    <a:t>’</a:t>
                  </a:r>
                  <a:endParaRPr lang="en-US" dirty="0"/>
                </a:p>
              </p:txBody>
            </p:sp>
          </p:grpSp>
        </p:grpSp>
        <p:grpSp>
          <p:nvGrpSpPr>
            <p:cNvPr id="71" name="Group 70"/>
            <p:cNvGrpSpPr/>
            <p:nvPr/>
          </p:nvGrpSpPr>
          <p:grpSpPr>
            <a:xfrm>
              <a:off x="4211960" y="2564904"/>
              <a:ext cx="2646337" cy="1800200"/>
              <a:chOff x="4211960" y="2564904"/>
              <a:chExt cx="2646337" cy="1800200"/>
            </a:xfrm>
          </p:grpSpPr>
          <p:cxnSp>
            <p:nvCxnSpPr>
              <p:cNvPr id="48" name="Straight Connector 47"/>
              <p:cNvCxnSpPr/>
              <p:nvPr/>
            </p:nvCxnSpPr>
            <p:spPr>
              <a:xfrm>
                <a:off x="6827998" y="3501008"/>
                <a:ext cx="0" cy="432048"/>
              </a:xfrm>
              <a:prstGeom prst="line">
                <a:avLst/>
              </a:prstGeom>
              <a:ln w="12700">
                <a:solidFill>
                  <a:srgbClr val="FF0000"/>
                </a:solidFill>
                <a:prstDash val="lgDash"/>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a:off x="6084120" y="3357040"/>
                <a:ext cx="0" cy="864000"/>
              </a:xfrm>
              <a:prstGeom prst="line">
                <a:avLst/>
              </a:prstGeom>
              <a:ln w="12700">
                <a:solidFill>
                  <a:srgbClr val="00B050"/>
                </a:solidFill>
                <a:prstDash val="lgDash"/>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a:off x="6706974" y="3896673"/>
                <a:ext cx="144016"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395950" y="3716274"/>
                <a:ext cx="144016" cy="7200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7" name="Arc 56"/>
              <p:cNvSpPr/>
              <p:nvPr/>
            </p:nvSpPr>
            <p:spPr>
              <a:xfrm rot="1838958">
                <a:off x="5779804" y="3278477"/>
                <a:ext cx="648000" cy="396000"/>
              </a:xfrm>
              <a:prstGeom prst="arc">
                <a:avLst>
                  <a:gd name="adj1" fmla="val 20167135"/>
                  <a:gd name="adj2" fmla="val 488501"/>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p:cNvSpPr/>
              <p:nvPr/>
            </p:nvSpPr>
            <p:spPr>
              <a:xfrm rot="1838958">
                <a:off x="5768170" y="3153046"/>
                <a:ext cx="468000" cy="504000"/>
              </a:xfrm>
              <a:prstGeom prst="arc">
                <a:avLst>
                  <a:gd name="adj1" fmla="val 1022295"/>
                  <a:gd name="adj2" fmla="val 550006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Line Callout 1 (No Border) 59"/>
              <p:cNvSpPr/>
              <p:nvPr/>
            </p:nvSpPr>
            <p:spPr>
              <a:xfrm>
                <a:off x="4211960" y="2564904"/>
                <a:ext cx="864096" cy="1800200"/>
              </a:xfrm>
              <a:prstGeom prst="callout1">
                <a:avLst>
                  <a:gd name="adj1" fmla="val 38540"/>
                  <a:gd name="adj2" fmla="val 135970"/>
                  <a:gd name="adj3" fmla="val 56428"/>
                  <a:gd name="adj4" fmla="val 207668"/>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34819" name="Object 3"/>
              <p:cNvGraphicFramePr>
                <a:graphicFrameLocks noChangeAspect="1"/>
              </p:cNvGraphicFramePr>
              <p:nvPr/>
            </p:nvGraphicFramePr>
            <p:xfrm>
              <a:off x="5076056" y="2996952"/>
              <a:ext cx="342081" cy="342082"/>
            </p:xfrm>
            <a:graphic>
              <a:graphicData uri="http://schemas.openxmlformats.org/presentationml/2006/ole">
                <p:oleObj spid="_x0000_s34819" name="Equation" r:id="rId3" imgW="228600" imgH="228600" progId="Equation.3">
                  <p:embed/>
                </p:oleObj>
              </a:graphicData>
            </a:graphic>
          </p:graphicFrame>
          <p:cxnSp>
            <p:nvCxnSpPr>
              <p:cNvPr id="64" name="Straight Connector 63"/>
              <p:cNvCxnSpPr/>
              <p:nvPr/>
            </p:nvCxnSpPr>
            <p:spPr>
              <a:xfrm flipV="1">
                <a:off x="6300192" y="3068960"/>
                <a:ext cx="216024" cy="504056"/>
              </a:xfrm>
              <a:prstGeom prst="line">
                <a:avLst/>
              </a:prstGeom>
            </p:spPr>
            <p:style>
              <a:lnRef idx="1">
                <a:schemeClr val="dk1"/>
              </a:lnRef>
              <a:fillRef idx="0">
                <a:schemeClr val="dk1"/>
              </a:fillRef>
              <a:effectRef idx="0">
                <a:schemeClr val="dk1"/>
              </a:effectRef>
              <a:fontRef idx="minor">
                <a:schemeClr val="tx1"/>
              </a:fontRef>
            </p:style>
          </p:cxnSp>
          <p:graphicFrame>
            <p:nvGraphicFramePr>
              <p:cNvPr id="65" name="Object 3"/>
              <p:cNvGraphicFramePr>
                <a:graphicFrameLocks noChangeAspect="1"/>
              </p:cNvGraphicFramePr>
              <p:nvPr/>
            </p:nvGraphicFramePr>
            <p:xfrm>
              <a:off x="6516216" y="2708920"/>
              <a:ext cx="342081" cy="342082"/>
            </p:xfrm>
            <a:graphic>
              <a:graphicData uri="http://schemas.openxmlformats.org/presentationml/2006/ole">
                <p:oleObj spid="_x0000_s34820" name="Equation" r:id="rId4" imgW="228600" imgH="228600" progId="Equation.3">
                  <p:embed/>
                </p:oleObj>
              </a:graphicData>
            </a:graphic>
          </p:graphicFrame>
        </p:grpSp>
      </p:grpSp>
      <p:grpSp>
        <p:nvGrpSpPr>
          <p:cNvPr id="76" name="Group 75"/>
          <p:cNvGrpSpPr/>
          <p:nvPr/>
        </p:nvGrpSpPr>
        <p:grpSpPr>
          <a:xfrm>
            <a:off x="1115616" y="2022949"/>
            <a:ext cx="2800984" cy="2433514"/>
            <a:chOff x="1115616" y="2022949"/>
            <a:chExt cx="2800984" cy="2433514"/>
          </a:xfrm>
        </p:grpSpPr>
        <p:grpSp>
          <p:nvGrpSpPr>
            <p:cNvPr id="66" name="Group 65"/>
            <p:cNvGrpSpPr/>
            <p:nvPr/>
          </p:nvGrpSpPr>
          <p:grpSpPr>
            <a:xfrm>
              <a:off x="1115616" y="2022949"/>
              <a:ext cx="2800984" cy="2433514"/>
              <a:chOff x="1115616" y="2022949"/>
              <a:chExt cx="2800984" cy="2433514"/>
            </a:xfrm>
          </p:grpSpPr>
          <p:cxnSp>
            <p:nvCxnSpPr>
              <p:cNvPr id="10" name="Straight Arrow Connector 9"/>
              <p:cNvCxnSpPr/>
              <p:nvPr/>
            </p:nvCxnSpPr>
            <p:spPr>
              <a:xfrm flipV="1">
                <a:off x="2242827" y="2274789"/>
                <a:ext cx="0" cy="1347087"/>
              </a:xfrm>
              <a:prstGeom prst="straightConnector1">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a:off x="1367330" y="3602089"/>
                <a:ext cx="873866" cy="70282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42827" y="3622564"/>
                <a:ext cx="1440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20346" y="3349358"/>
                <a:ext cx="296254" cy="367674"/>
              </a:xfrm>
              <a:prstGeom prst="rect">
                <a:avLst/>
              </a:prstGeom>
              <a:noFill/>
            </p:spPr>
            <p:txBody>
              <a:bodyPr wrap="square" rtlCol="0">
                <a:spAutoFit/>
              </a:bodyPr>
              <a:lstStyle/>
              <a:p>
                <a:r>
                  <a:rPr lang="en-US" dirty="0" smtClean="0"/>
                  <a:t>x</a:t>
                </a:r>
                <a:endParaRPr lang="en-US" dirty="0"/>
              </a:p>
            </p:txBody>
          </p:sp>
          <p:sp>
            <p:nvSpPr>
              <p:cNvPr id="8" name="TextBox 7"/>
              <p:cNvSpPr txBox="1"/>
              <p:nvPr/>
            </p:nvSpPr>
            <p:spPr>
              <a:xfrm>
                <a:off x="1911187" y="2022949"/>
                <a:ext cx="370705" cy="369332"/>
              </a:xfrm>
              <a:prstGeom prst="rect">
                <a:avLst/>
              </a:prstGeom>
              <a:noFill/>
            </p:spPr>
            <p:txBody>
              <a:bodyPr wrap="square" rtlCol="0">
                <a:spAutoFit/>
              </a:bodyPr>
              <a:lstStyle/>
              <a:p>
                <a:r>
                  <a:rPr lang="en-US" dirty="0" smtClean="0"/>
                  <a:t>y</a:t>
                </a:r>
                <a:endParaRPr lang="en-US" dirty="0"/>
              </a:p>
            </p:txBody>
          </p:sp>
          <p:sp>
            <p:nvSpPr>
              <p:cNvPr id="9" name="TextBox 8"/>
              <p:cNvSpPr txBox="1"/>
              <p:nvPr/>
            </p:nvSpPr>
            <p:spPr>
              <a:xfrm>
                <a:off x="1115616" y="4087131"/>
                <a:ext cx="360039" cy="369332"/>
              </a:xfrm>
              <a:prstGeom prst="rect">
                <a:avLst/>
              </a:prstGeom>
              <a:noFill/>
            </p:spPr>
            <p:txBody>
              <a:bodyPr wrap="square" rtlCol="0">
                <a:spAutoFit/>
              </a:bodyPr>
              <a:lstStyle/>
              <a:p>
                <a:r>
                  <a:rPr lang="en-US" dirty="0" smtClean="0"/>
                  <a:t>z</a:t>
                </a:r>
                <a:endParaRPr lang="en-US" dirty="0"/>
              </a:p>
            </p:txBody>
          </p:sp>
          <p:cxnSp>
            <p:nvCxnSpPr>
              <p:cNvPr id="13" name="Straight Arrow Connector 12"/>
              <p:cNvCxnSpPr/>
              <p:nvPr/>
            </p:nvCxnSpPr>
            <p:spPr>
              <a:xfrm flipV="1">
                <a:off x="2247783" y="2875617"/>
                <a:ext cx="0" cy="720000"/>
              </a:xfrm>
              <a:prstGeom prst="straightConnector1">
                <a:avLst/>
              </a:prstGeom>
              <a:ln w="38100">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1728820" y="3597524"/>
                <a:ext cx="504056" cy="41479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247783" y="3612431"/>
                <a:ext cx="720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857956" y="3586407"/>
                <a:ext cx="432048" cy="369332"/>
              </a:xfrm>
              <a:prstGeom prst="rect">
                <a:avLst/>
              </a:prstGeom>
              <a:noFill/>
            </p:spPr>
            <p:txBody>
              <a:bodyPr wrap="square" rtlCol="0">
                <a:spAutoFit/>
              </a:bodyPr>
              <a:lstStyle/>
              <a:p>
                <a:r>
                  <a:rPr lang="en-US" dirty="0" err="1" smtClean="0"/>
                  <a:t>F</a:t>
                </a:r>
                <a:r>
                  <a:rPr lang="en-US" baseline="-25000" dirty="0" err="1" smtClean="0"/>
                  <a:t>x</a:t>
                </a:r>
                <a:endParaRPr lang="en-US" baseline="-25000" dirty="0"/>
              </a:p>
            </p:txBody>
          </p:sp>
          <p:sp>
            <p:nvSpPr>
              <p:cNvPr id="18" name="TextBox 17"/>
              <p:cNvSpPr txBox="1"/>
              <p:nvPr/>
            </p:nvSpPr>
            <p:spPr>
              <a:xfrm>
                <a:off x="1895828" y="2636912"/>
                <a:ext cx="370705" cy="369332"/>
              </a:xfrm>
              <a:prstGeom prst="rect">
                <a:avLst/>
              </a:prstGeom>
              <a:noFill/>
            </p:spPr>
            <p:txBody>
              <a:bodyPr wrap="square" rtlCol="0">
                <a:spAutoFit/>
              </a:bodyPr>
              <a:lstStyle/>
              <a:p>
                <a:r>
                  <a:rPr lang="en-US" dirty="0" err="1" smtClean="0"/>
                  <a:t>F</a:t>
                </a:r>
                <a:r>
                  <a:rPr lang="en-US" baseline="-25000" dirty="0" err="1" smtClean="0"/>
                  <a:t>y</a:t>
                </a:r>
                <a:endParaRPr lang="en-US" baseline="-25000" dirty="0"/>
              </a:p>
            </p:txBody>
          </p:sp>
          <p:sp>
            <p:nvSpPr>
              <p:cNvPr id="19" name="TextBox 18"/>
              <p:cNvSpPr txBox="1"/>
              <p:nvPr/>
            </p:nvSpPr>
            <p:spPr>
              <a:xfrm>
                <a:off x="1465296" y="3631633"/>
                <a:ext cx="360039" cy="369332"/>
              </a:xfrm>
              <a:prstGeom prst="rect">
                <a:avLst/>
              </a:prstGeom>
              <a:noFill/>
            </p:spPr>
            <p:txBody>
              <a:bodyPr wrap="square" rtlCol="0">
                <a:spAutoFit/>
              </a:bodyPr>
              <a:lstStyle/>
              <a:p>
                <a:r>
                  <a:rPr lang="en-US" dirty="0" err="1" smtClean="0"/>
                  <a:t>F</a:t>
                </a:r>
                <a:r>
                  <a:rPr lang="en-US" baseline="-25000" dirty="0" err="1" smtClean="0"/>
                  <a:t>z</a:t>
                </a:r>
                <a:endParaRPr lang="en-US" baseline="-25000" dirty="0"/>
              </a:p>
            </p:txBody>
          </p:sp>
        </p:grpSp>
        <p:sp>
          <p:nvSpPr>
            <p:cNvPr id="75" name="TextBox 74"/>
            <p:cNvSpPr txBox="1"/>
            <p:nvPr/>
          </p:nvSpPr>
          <p:spPr>
            <a:xfrm>
              <a:off x="2136361" y="3525516"/>
              <a:ext cx="216024" cy="369332"/>
            </a:xfrm>
            <a:prstGeom prst="rect">
              <a:avLst/>
            </a:prstGeom>
            <a:noFill/>
          </p:spPr>
          <p:txBody>
            <a:bodyPr wrap="square" rtlCol="0">
              <a:spAutoFit/>
            </a:bodyPr>
            <a:lstStyle/>
            <a:p>
              <a:r>
                <a:rPr lang="en-US" dirty="0" smtClean="0"/>
                <a:t>o</a:t>
              </a:r>
              <a:endParaRPr lang="en-US" dirty="0"/>
            </a:p>
          </p:txBody>
        </p:sp>
      </p:grpSp>
      <p:grpSp>
        <p:nvGrpSpPr>
          <p:cNvPr id="79" name="Group 78"/>
          <p:cNvGrpSpPr/>
          <p:nvPr/>
        </p:nvGrpSpPr>
        <p:grpSpPr>
          <a:xfrm>
            <a:off x="4884949" y="1901393"/>
            <a:ext cx="3038484" cy="2433514"/>
            <a:chOff x="4884949" y="1901393"/>
            <a:chExt cx="3038484" cy="2433514"/>
          </a:xfrm>
        </p:grpSpPr>
        <p:grpSp>
          <p:nvGrpSpPr>
            <p:cNvPr id="73" name="Group 72"/>
            <p:cNvGrpSpPr/>
            <p:nvPr/>
          </p:nvGrpSpPr>
          <p:grpSpPr>
            <a:xfrm>
              <a:off x="4884949" y="1901393"/>
              <a:ext cx="3038484" cy="2433514"/>
              <a:chOff x="4884949" y="1901393"/>
              <a:chExt cx="3038484" cy="2433514"/>
            </a:xfrm>
          </p:grpSpPr>
          <p:cxnSp>
            <p:nvCxnSpPr>
              <p:cNvPr id="20" name="Straight Arrow Connector 19"/>
              <p:cNvCxnSpPr/>
              <p:nvPr/>
            </p:nvCxnSpPr>
            <p:spPr>
              <a:xfrm flipV="1">
                <a:off x="6012160" y="2153233"/>
                <a:ext cx="0" cy="1347087"/>
              </a:xfrm>
              <a:prstGeom prst="straightConnector1">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V="1">
                <a:off x="6017116" y="2754061"/>
                <a:ext cx="0" cy="720000"/>
              </a:xfrm>
              <a:prstGeom prst="straightConnector1">
                <a:avLst/>
              </a:prstGeom>
              <a:ln w="38100">
                <a:solidFill>
                  <a:srgbClr val="0070C0"/>
                </a:solidFill>
                <a:tailEnd type="arrow"/>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a:off x="4884949" y="1901393"/>
                <a:ext cx="3038484" cy="2433514"/>
                <a:chOff x="4884949" y="1901393"/>
                <a:chExt cx="3038484" cy="2433514"/>
              </a:xfrm>
            </p:grpSpPr>
            <p:cxnSp>
              <p:nvCxnSpPr>
                <p:cNvPr id="21" name="Straight Arrow Connector 20"/>
                <p:cNvCxnSpPr/>
                <p:nvPr/>
              </p:nvCxnSpPr>
              <p:spPr>
                <a:xfrm flipH="1">
                  <a:off x="5136663" y="3480533"/>
                  <a:ext cx="873866" cy="70282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4884949" y="1901393"/>
                  <a:ext cx="3038484" cy="2433514"/>
                  <a:chOff x="4884949" y="1901393"/>
                  <a:chExt cx="3038484" cy="2433514"/>
                </a:xfrm>
              </p:grpSpPr>
              <p:cxnSp>
                <p:nvCxnSpPr>
                  <p:cNvPr id="22" name="Straight Arrow Connector 21"/>
                  <p:cNvCxnSpPr/>
                  <p:nvPr/>
                </p:nvCxnSpPr>
                <p:spPr>
                  <a:xfrm>
                    <a:off x="6012160" y="3501008"/>
                    <a:ext cx="167491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627179" y="3227802"/>
                    <a:ext cx="296254" cy="367674"/>
                  </a:xfrm>
                  <a:prstGeom prst="rect">
                    <a:avLst/>
                  </a:prstGeom>
                  <a:noFill/>
                </p:spPr>
                <p:txBody>
                  <a:bodyPr wrap="square" rtlCol="0">
                    <a:spAutoFit/>
                  </a:bodyPr>
                  <a:lstStyle/>
                  <a:p>
                    <a:r>
                      <a:rPr lang="en-US" dirty="0" smtClean="0"/>
                      <a:t>x</a:t>
                    </a:r>
                    <a:endParaRPr lang="en-US" dirty="0"/>
                  </a:p>
                </p:txBody>
              </p:sp>
              <p:sp>
                <p:nvSpPr>
                  <p:cNvPr id="24" name="TextBox 23"/>
                  <p:cNvSpPr txBox="1"/>
                  <p:nvPr/>
                </p:nvSpPr>
                <p:spPr>
                  <a:xfrm>
                    <a:off x="5680520" y="1901393"/>
                    <a:ext cx="370705" cy="369332"/>
                  </a:xfrm>
                  <a:prstGeom prst="rect">
                    <a:avLst/>
                  </a:prstGeom>
                  <a:noFill/>
                </p:spPr>
                <p:txBody>
                  <a:bodyPr wrap="square" rtlCol="0">
                    <a:spAutoFit/>
                  </a:bodyPr>
                  <a:lstStyle/>
                  <a:p>
                    <a:r>
                      <a:rPr lang="en-US" dirty="0" smtClean="0"/>
                      <a:t>y</a:t>
                    </a:r>
                    <a:endParaRPr lang="en-US" dirty="0"/>
                  </a:p>
                </p:txBody>
              </p:sp>
              <p:sp>
                <p:nvSpPr>
                  <p:cNvPr id="25" name="TextBox 24"/>
                  <p:cNvSpPr txBox="1"/>
                  <p:nvPr/>
                </p:nvSpPr>
                <p:spPr>
                  <a:xfrm>
                    <a:off x="4884949" y="3965575"/>
                    <a:ext cx="360039" cy="369332"/>
                  </a:xfrm>
                  <a:prstGeom prst="rect">
                    <a:avLst/>
                  </a:prstGeom>
                  <a:noFill/>
                </p:spPr>
                <p:txBody>
                  <a:bodyPr wrap="square" rtlCol="0">
                    <a:spAutoFit/>
                  </a:bodyPr>
                  <a:lstStyle/>
                  <a:p>
                    <a:r>
                      <a:rPr lang="en-US" dirty="0" smtClean="0"/>
                      <a:t>z</a:t>
                    </a:r>
                    <a:endParaRPr lang="en-US" dirty="0"/>
                  </a:p>
                </p:txBody>
              </p:sp>
              <p:cxnSp>
                <p:nvCxnSpPr>
                  <p:cNvPr id="27" name="Straight Arrow Connector 26"/>
                  <p:cNvCxnSpPr/>
                  <p:nvPr/>
                </p:nvCxnSpPr>
                <p:spPr>
                  <a:xfrm flipH="1">
                    <a:off x="5605028" y="3489891"/>
                    <a:ext cx="369991" cy="31774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017116" y="3490875"/>
                    <a:ext cx="828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684740" y="3044452"/>
                    <a:ext cx="432048" cy="369332"/>
                  </a:xfrm>
                  <a:prstGeom prst="rect">
                    <a:avLst/>
                  </a:prstGeom>
                  <a:noFill/>
                </p:spPr>
                <p:txBody>
                  <a:bodyPr wrap="square" rtlCol="0">
                    <a:spAutoFit/>
                  </a:bodyPr>
                  <a:lstStyle/>
                  <a:p>
                    <a:r>
                      <a:rPr lang="en-US" dirty="0" err="1" smtClean="0"/>
                      <a:t>F</a:t>
                    </a:r>
                    <a:r>
                      <a:rPr lang="en-US" baseline="-25000" dirty="0" err="1" smtClean="0"/>
                      <a:t>x</a:t>
                    </a:r>
                    <a:endParaRPr lang="en-US" baseline="-25000" dirty="0"/>
                  </a:p>
                </p:txBody>
              </p:sp>
              <p:sp>
                <p:nvSpPr>
                  <p:cNvPr id="30" name="TextBox 29"/>
                  <p:cNvSpPr txBox="1"/>
                  <p:nvPr/>
                </p:nvSpPr>
                <p:spPr>
                  <a:xfrm>
                    <a:off x="5665161" y="2515356"/>
                    <a:ext cx="370705" cy="369332"/>
                  </a:xfrm>
                  <a:prstGeom prst="rect">
                    <a:avLst/>
                  </a:prstGeom>
                  <a:noFill/>
                </p:spPr>
                <p:txBody>
                  <a:bodyPr wrap="square" rtlCol="0">
                    <a:spAutoFit/>
                  </a:bodyPr>
                  <a:lstStyle/>
                  <a:p>
                    <a:r>
                      <a:rPr lang="en-US" dirty="0" err="1" smtClean="0"/>
                      <a:t>F</a:t>
                    </a:r>
                    <a:r>
                      <a:rPr lang="en-US" baseline="-25000" dirty="0" err="1" smtClean="0"/>
                      <a:t>y</a:t>
                    </a:r>
                    <a:endParaRPr lang="en-US" baseline="-25000" dirty="0"/>
                  </a:p>
                </p:txBody>
              </p:sp>
              <p:sp>
                <p:nvSpPr>
                  <p:cNvPr id="31" name="TextBox 30"/>
                  <p:cNvSpPr txBox="1"/>
                  <p:nvPr/>
                </p:nvSpPr>
                <p:spPr>
                  <a:xfrm>
                    <a:off x="5411589" y="3828006"/>
                    <a:ext cx="360039" cy="369332"/>
                  </a:xfrm>
                  <a:prstGeom prst="rect">
                    <a:avLst/>
                  </a:prstGeom>
                  <a:noFill/>
                </p:spPr>
                <p:txBody>
                  <a:bodyPr wrap="square" rtlCol="0">
                    <a:spAutoFit/>
                  </a:bodyPr>
                  <a:lstStyle/>
                  <a:p>
                    <a:r>
                      <a:rPr lang="en-US" dirty="0" err="1" smtClean="0"/>
                      <a:t>F</a:t>
                    </a:r>
                    <a:r>
                      <a:rPr lang="en-US" baseline="-25000" dirty="0" err="1" smtClean="0"/>
                      <a:t>z</a:t>
                    </a:r>
                    <a:endParaRPr lang="en-US" baseline="-25000" dirty="0"/>
                  </a:p>
                </p:txBody>
              </p:sp>
            </p:grpSp>
          </p:grpSp>
        </p:grpSp>
        <p:sp>
          <p:nvSpPr>
            <p:cNvPr id="78" name="TextBox 77"/>
            <p:cNvSpPr txBox="1"/>
            <p:nvPr/>
          </p:nvSpPr>
          <p:spPr>
            <a:xfrm>
              <a:off x="5748636" y="3212218"/>
              <a:ext cx="216024" cy="369332"/>
            </a:xfrm>
            <a:prstGeom prst="rect">
              <a:avLst/>
            </a:prstGeom>
            <a:noFill/>
          </p:spPr>
          <p:txBody>
            <a:bodyPr wrap="square" rtlCol="0">
              <a:spAutoFit/>
            </a:bodyPr>
            <a:lstStyle/>
            <a:p>
              <a:r>
                <a:rPr lang="en-US" dirty="0" smtClean="0"/>
                <a:t>o</a:t>
              </a:r>
              <a:endParaRPr lang="en-US" dirty="0"/>
            </a:p>
          </p:txBody>
        </p:sp>
      </p:grpSp>
      <p:sp>
        <p:nvSpPr>
          <p:cNvPr id="80" name="TextBox 79"/>
          <p:cNvSpPr txBox="1"/>
          <p:nvPr/>
        </p:nvSpPr>
        <p:spPr>
          <a:xfrm>
            <a:off x="1187624" y="4715852"/>
            <a:ext cx="6336704" cy="369332"/>
          </a:xfrm>
          <a:prstGeom prst="rect">
            <a:avLst/>
          </a:prstGeom>
          <a:noFill/>
        </p:spPr>
        <p:txBody>
          <a:bodyPr wrap="square" rtlCol="0">
            <a:spAutoFit/>
          </a:bodyPr>
          <a:lstStyle/>
          <a:p>
            <a:r>
              <a:rPr lang="en-US" b="1" dirty="0" smtClean="0">
                <a:solidFill>
                  <a:srgbClr val="0070C0"/>
                </a:solidFill>
              </a:rPr>
              <a:t>Transformation of forces from one coordinate system to another</a:t>
            </a:r>
            <a:endParaRPr lang="en-US" b="1"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ppt_x"/>
                                          </p:val>
                                        </p:tav>
                                        <p:tav tm="100000">
                                          <p:val>
                                            <p:strVal val="#ppt_x"/>
                                          </p:val>
                                        </p:tav>
                                      </p:tavLst>
                                    </p:anim>
                                    <p:anim calcmode="lin" valueType="num">
                                      <p:cBhvr additive="base">
                                        <p:cTn id="8"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
                                        </p:tgtEl>
                                        <p:attrNameLst>
                                          <p:attrName>style.visibility</p:attrName>
                                        </p:attrNameLst>
                                      </p:cBhvr>
                                      <p:to>
                                        <p:strVal val="visible"/>
                                      </p:to>
                                    </p:set>
                                    <p:anim calcmode="lin" valueType="num">
                                      <p:cBhvr additive="base">
                                        <p:cTn id="13" dur="500" fill="hold"/>
                                        <p:tgtEl>
                                          <p:spTgt spid="79"/>
                                        </p:tgtEl>
                                        <p:attrNameLst>
                                          <p:attrName>ppt_x</p:attrName>
                                        </p:attrNameLst>
                                      </p:cBhvr>
                                      <p:tavLst>
                                        <p:tav tm="0">
                                          <p:val>
                                            <p:strVal val="#ppt_x"/>
                                          </p:val>
                                        </p:tav>
                                        <p:tav tm="100000">
                                          <p:val>
                                            <p:strVal val="#ppt_x"/>
                                          </p:val>
                                        </p:tav>
                                      </p:tavLst>
                                    </p:anim>
                                    <p:anim calcmode="lin" valueType="num">
                                      <p:cBhvr additive="base">
                                        <p:cTn id="14"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wipe(down)">
                                      <p:cBhvr>
                                        <p:cTn id="19"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764704"/>
            <a:ext cx="6336704" cy="923330"/>
          </a:xfrm>
          <a:prstGeom prst="rect">
            <a:avLst/>
          </a:prstGeom>
          <a:noFill/>
        </p:spPr>
        <p:txBody>
          <a:bodyPr wrap="square" rtlCol="0">
            <a:spAutoFit/>
          </a:bodyPr>
          <a:lstStyle/>
          <a:p>
            <a:r>
              <a:rPr lang="en-US" b="1" dirty="0" smtClean="0">
                <a:solidFill>
                  <a:srgbClr val="0070C0"/>
                </a:solidFill>
              </a:rPr>
              <a:t>Now, assume y’ is the same as y such that the new x’ and z’ axes are in the same plane as x and z. the force component </a:t>
            </a:r>
            <a:r>
              <a:rPr lang="en-US" b="1" dirty="0" err="1" smtClean="0">
                <a:solidFill>
                  <a:srgbClr val="0070C0"/>
                </a:solidFill>
              </a:rPr>
              <a:t>F</a:t>
            </a:r>
            <a:r>
              <a:rPr lang="en-US" b="1" baseline="-25000" dirty="0" err="1" smtClean="0">
                <a:solidFill>
                  <a:srgbClr val="0070C0"/>
                </a:solidFill>
              </a:rPr>
              <a:t>x</a:t>
            </a:r>
            <a:r>
              <a:rPr lang="en-US" b="1" baseline="-25000" dirty="0" smtClean="0">
                <a:solidFill>
                  <a:srgbClr val="0070C0"/>
                </a:solidFill>
              </a:rPr>
              <a:t>’</a:t>
            </a:r>
            <a:r>
              <a:rPr lang="en-US" b="1" dirty="0" smtClean="0">
                <a:solidFill>
                  <a:srgbClr val="0070C0"/>
                </a:solidFill>
              </a:rPr>
              <a:t> is composed of the projections of </a:t>
            </a:r>
            <a:r>
              <a:rPr lang="en-US" b="1" dirty="0" err="1" smtClean="0">
                <a:solidFill>
                  <a:srgbClr val="0070C0"/>
                </a:solidFill>
              </a:rPr>
              <a:t>F</a:t>
            </a:r>
            <a:r>
              <a:rPr lang="en-US" b="1" baseline="-25000" dirty="0" err="1" smtClean="0">
                <a:solidFill>
                  <a:srgbClr val="0070C0"/>
                </a:solidFill>
              </a:rPr>
              <a:t>x</a:t>
            </a:r>
            <a:r>
              <a:rPr lang="en-US" b="1" dirty="0" smtClean="0">
                <a:solidFill>
                  <a:srgbClr val="0070C0"/>
                </a:solidFill>
              </a:rPr>
              <a:t> and </a:t>
            </a:r>
            <a:r>
              <a:rPr lang="en-US" b="1" dirty="0" err="1" smtClean="0">
                <a:solidFill>
                  <a:srgbClr val="0070C0"/>
                </a:solidFill>
              </a:rPr>
              <a:t>F</a:t>
            </a:r>
            <a:r>
              <a:rPr lang="en-US" b="1" baseline="-25000" dirty="0" err="1" smtClean="0">
                <a:solidFill>
                  <a:srgbClr val="0070C0"/>
                </a:solidFill>
              </a:rPr>
              <a:t>z</a:t>
            </a:r>
            <a:r>
              <a:rPr lang="en-US" b="1" dirty="0" smtClean="0">
                <a:solidFill>
                  <a:srgbClr val="0070C0"/>
                </a:solidFill>
              </a:rPr>
              <a:t> on the x’ axis, thus. </a:t>
            </a:r>
            <a:endParaRPr lang="en-US" b="1" dirty="0">
              <a:solidFill>
                <a:srgbClr val="0070C0"/>
              </a:solidFill>
            </a:endParaRPr>
          </a:p>
        </p:txBody>
      </p:sp>
      <p:graphicFrame>
        <p:nvGraphicFramePr>
          <p:cNvPr id="6" name="Object 5"/>
          <p:cNvGraphicFramePr>
            <a:graphicFrameLocks noChangeAspect="1"/>
          </p:cNvGraphicFramePr>
          <p:nvPr/>
        </p:nvGraphicFramePr>
        <p:xfrm>
          <a:off x="1763688" y="1916832"/>
          <a:ext cx="3699693" cy="438448"/>
        </p:xfrm>
        <a:graphic>
          <a:graphicData uri="http://schemas.openxmlformats.org/presentationml/2006/ole">
            <p:oleObj spid="_x0000_s35843" name="Equation" r:id="rId3" imgW="1663560" imgH="228600" progId="Equation.3">
              <p:embed/>
            </p:oleObj>
          </a:graphicData>
        </a:graphic>
      </p:graphicFrame>
      <p:graphicFrame>
        <p:nvGraphicFramePr>
          <p:cNvPr id="7" name="Object 6"/>
          <p:cNvGraphicFramePr>
            <a:graphicFrameLocks noChangeAspect="1"/>
          </p:cNvGraphicFramePr>
          <p:nvPr/>
        </p:nvGraphicFramePr>
        <p:xfrm>
          <a:off x="895028" y="2565400"/>
          <a:ext cx="5909220" cy="438150"/>
        </p:xfrm>
        <a:graphic>
          <a:graphicData uri="http://schemas.openxmlformats.org/presentationml/2006/ole">
            <p:oleObj spid="_x0000_s35844" name="Equation" r:id="rId4" imgW="2768400" imgH="228600" progId="Equation.3">
              <p:embed/>
            </p:oleObj>
          </a:graphicData>
        </a:graphic>
      </p:graphicFrame>
      <p:graphicFrame>
        <p:nvGraphicFramePr>
          <p:cNvPr id="8" name="Object 7"/>
          <p:cNvGraphicFramePr>
            <a:graphicFrameLocks noChangeAspect="1"/>
          </p:cNvGraphicFramePr>
          <p:nvPr/>
        </p:nvGraphicFramePr>
        <p:xfrm>
          <a:off x="2554288" y="3141663"/>
          <a:ext cx="2117725" cy="438150"/>
        </p:xfrm>
        <a:graphic>
          <a:graphicData uri="http://schemas.openxmlformats.org/presentationml/2006/ole">
            <p:oleObj spid="_x0000_s35845" name="Equation" r:id="rId5" imgW="952200" imgH="228600" progId="Equation.3">
              <p:embed/>
            </p:oleObj>
          </a:graphicData>
        </a:graphic>
      </p:graphicFrame>
      <p:sp>
        <p:nvSpPr>
          <p:cNvPr id="10" name="TextBox 9"/>
          <p:cNvSpPr txBox="1"/>
          <p:nvPr/>
        </p:nvSpPr>
        <p:spPr>
          <a:xfrm>
            <a:off x="827584" y="3717032"/>
            <a:ext cx="6696744" cy="646331"/>
          </a:xfrm>
          <a:prstGeom prst="rect">
            <a:avLst/>
          </a:prstGeom>
          <a:noFill/>
        </p:spPr>
        <p:txBody>
          <a:bodyPr wrap="square" rtlCol="0">
            <a:spAutoFit/>
          </a:bodyPr>
          <a:lstStyle/>
          <a:p>
            <a:r>
              <a:rPr lang="en-US" b="1" dirty="0" smtClean="0">
                <a:solidFill>
                  <a:srgbClr val="0070C0"/>
                </a:solidFill>
              </a:rPr>
              <a:t>In the general situation, the force </a:t>
            </a:r>
            <a:r>
              <a:rPr lang="en-US" b="1" dirty="0" err="1" smtClean="0">
                <a:solidFill>
                  <a:srgbClr val="0070C0"/>
                </a:solidFill>
              </a:rPr>
              <a:t>F</a:t>
            </a:r>
            <a:r>
              <a:rPr lang="en-US" b="1" baseline="-25000" dirty="0" err="1" smtClean="0">
                <a:solidFill>
                  <a:srgbClr val="0070C0"/>
                </a:solidFill>
              </a:rPr>
              <a:t>y</a:t>
            </a:r>
            <a:r>
              <a:rPr lang="en-US" b="1" dirty="0" smtClean="0">
                <a:solidFill>
                  <a:srgbClr val="0070C0"/>
                </a:solidFill>
              </a:rPr>
              <a:t> would also contribute to </a:t>
            </a:r>
            <a:r>
              <a:rPr lang="en-US" b="1" dirty="0" err="1" smtClean="0">
                <a:solidFill>
                  <a:srgbClr val="0070C0"/>
                </a:solidFill>
              </a:rPr>
              <a:t>F</a:t>
            </a:r>
            <a:r>
              <a:rPr lang="en-US" b="1" baseline="-25000" dirty="0" err="1" smtClean="0">
                <a:solidFill>
                  <a:srgbClr val="0070C0"/>
                </a:solidFill>
              </a:rPr>
              <a:t>x</a:t>
            </a:r>
            <a:r>
              <a:rPr lang="en-US" b="1" baseline="-25000" dirty="0" smtClean="0">
                <a:solidFill>
                  <a:srgbClr val="0070C0"/>
                </a:solidFill>
              </a:rPr>
              <a:t>’</a:t>
            </a:r>
            <a:r>
              <a:rPr lang="en-US" b="1" dirty="0" smtClean="0">
                <a:solidFill>
                  <a:srgbClr val="0070C0"/>
                </a:solidFill>
              </a:rPr>
              <a:t> , as follow: </a:t>
            </a:r>
            <a:endParaRPr lang="en-US" b="1" dirty="0">
              <a:solidFill>
                <a:srgbClr val="0070C0"/>
              </a:solidFill>
            </a:endParaRPr>
          </a:p>
        </p:txBody>
      </p:sp>
      <p:grpSp>
        <p:nvGrpSpPr>
          <p:cNvPr id="13" name="Group 12"/>
          <p:cNvGrpSpPr/>
          <p:nvPr/>
        </p:nvGrpSpPr>
        <p:grpSpPr>
          <a:xfrm>
            <a:off x="2147888" y="4533200"/>
            <a:ext cx="4656360" cy="463550"/>
            <a:chOff x="2147888" y="4533200"/>
            <a:chExt cx="4656360" cy="463550"/>
          </a:xfrm>
        </p:grpSpPr>
        <p:graphicFrame>
          <p:nvGraphicFramePr>
            <p:cNvPr id="11" name="Object 10"/>
            <p:cNvGraphicFramePr>
              <a:graphicFrameLocks noChangeAspect="1"/>
            </p:cNvGraphicFramePr>
            <p:nvPr/>
          </p:nvGraphicFramePr>
          <p:xfrm>
            <a:off x="2147888" y="4533200"/>
            <a:ext cx="3078162" cy="463550"/>
          </p:xfrm>
          <a:graphic>
            <a:graphicData uri="http://schemas.openxmlformats.org/presentationml/2006/ole">
              <p:oleObj spid="_x0000_s35847" name="Equation" r:id="rId6" imgW="1384200" imgH="241200" progId="Equation.3">
                <p:embed/>
              </p:oleObj>
            </a:graphicData>
          </a:graphic>
        </p:graphicFrame>
        <p:sp>
          <p:nvSpPr>
            <p:cNvPr id="12" name="TextBox 11"/>
            <p:cNvSpPr txBox="1"/>
            <p:nvPr/>
          </p:nvSpPr>
          <p:spPr>
            <a:xfrm>
              <a:off x="6156176" y="4571836"/>
              <a:ext cx="648072" cy="369332"/>
            </a:xfrm>
            <a:prstGeom prst="rect">
              <a:avLst/>
            </a:prstGeom>
            <a:noFill/>
          </p:spPr>
          <p:txBody>
            <a:bodyPr wrap="square" rtlCol="0">
              <a:spAutoFit/>
            </a:bodyPr>
            <a:lstStyle/>
            <a:p>
              <a:r>
                <a:rPr lang="en-US" b="1" dirty="0" smtClean="0">
                  <a:solidFill>
                    <a:srgbClr val="0070C0"/>
                  </a:solidFill>
                </a:rPr>
                <a:t>(10)</a:t>
              </a:r>
              <a:endParaRPr lang="en-US" b="1" dirty="0">
                <a:solidFill>
                  <a:srgbClr val="0070C0"/>
                </a:solidFill>
              </a:endParaRPr>
            </a:p>
          </p:txBody>
        </p:sp>
      </p:grpSp>
      <p:sp>
        <p:nvSpPr>
          <p:cNvPr id="15" name="TextBox 14"/>
          <p:cNvSpPr txBox="1"/>
          <p:nvPr/>
        </p:nvSpPr>
        <p:spPr>
          <a:xfrm>
            <a:off x="827584" y="5157192"/>
            <a:ext cx="6696744" cy="646331"/>
          </a:xfrm>
          <a:prstGeom prst="rect">
            <a:avLst/>
          </a:prstGeom>
          <a:noFill/>
        </p:spPr>
        <p:txBody>
          <a:bodyPr wrap="square" rtlCol="0">
            <a:spAutoFit/>
          </a:bodyPr>
          <a:lstStyle/>
          <a:p>
            <a:r>
              <a:rPr lang="en-US" b="1" dirty="0" smtClean="0">
                <a:solidFill>
                  <a:srgbClr val="0070C0"/>
                </a:solidFill>
              </a:rPr>
              <a:t>Similar relationships could be developed for </a:t>
            </a:r>
            <a:r>
              <a:rPr lang="en-US" b="1" dirty="0" err="1" smtClean="0">
                <a:solidFill>
                  <a:srgbClr val="0070C0"/>
                </a:solidFill>
              </a:rPr>
              <a:t>F</a:t>
            </a:r>
            <a:r>
              <a:rPr lang="en-US" b="1" baseline="-25000" dirty="0" err="1" smtClean="0">
                <a:solidFill>
                  <a:srgbClr val="0070C0"/>
                </a:solidFill>
              </a:rPr>
              <a:t>y</a:t>
            </a:r>
            <a:r>
              <a:rPr lang="en-US" b="1" baseline="-25000" dirty="0" smtClean="0">
                <a:solidFill>
                  <a:srgbClr val="0070C0"/>
                </a:solidFill>
              </a:rPr>
              <a:t>’</a:t>
            </a:r>
            <a:r>
              <a:rPr lang="en-US" b="1" dirty="0" smtClean="0">
                <a:solidFill>
                  <a:srgbClr val="0070C0"/>
                </a:solidFill>
              </a:rPr>
              <a:t> and </a:t>
            </a:r>
            <a:r>
              <a:rPr lang="en-US" b="1" dirty="0" err="1" smtClean="0">
                <a:solidFill>
                  <a:srgbClr val="0070C0"/>
                </a:solidFill>
              </a:rPr>
              <a:t>F</a:t>
            </a:r>
            <a:r>
              <a:rPr lang="en-US" b="1" baseline="-25000" dirty="0" err="1" smtClean="0">
                <a:solidFill>
                  <a:srgbClr val="0070C0"/>
                </a:solidFill>
              </a:rPr>
              <a:t>z</a:t>
            </a:r>
            <a:r>
              <a:rPr lang="en-US" b="1" baseline="-25000" dirty="0" smtClean="0">
                <a:solidFill>
                  <a:srgbClr val="0070C0"/>
                </a:solidFill>
              </a:rPr>
              <a:t>’</a:t>
            </a:r>
            <a:r>
              <a:rPr lang="en-US" b="1" dirty="0" smtClean="0">
                <a:solidFill>
                  <a:srgbClr val="0070C0"/>
                </a:solidFill>
              </a:rPr>
              <a:t> using the proper set of direction cosines for each transformation.</a:t>
            </a:r>
            <a:endParaRPr lang="en-US" b="1" dirty="0">
              <a:solidFill>
                <a:srgbClr val="0070C0"/>
              </a:solidFill>
            </a:endParaRPr>
          </a:p>
        </p:txBody>
      </p:sp>
      <p:graphicFrame>
        <p:nvGraphicFramePr>
          <p:cNvPr id="17" name="Object 16"/>
          <p:cNvGraphicFramePr>
            <a:graphicFrameLocks noChangeAspect="1"/>
          </p:cNvGraphicFramePr>
          <p:nvPr/>
        </p:nvGraphicFramePr>
        <p:xfrm>
          <a:off x="1388417" y="5924425"/>
          <a:ext cx="6297613" cy="463550"/>
        </p:xfrm>
        <a:graphic>
          <a:graphicData uri="http://schemas.openxmlformats.org/presentationml/2006/ole">
            <p:oleObj spid="_x0000_s35849" name="Equation" r:id="rId7" imgW="2831760" imgH="241200" progId="Equation.3">
              <p:embed/>
            </p:oleObj>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332656"/>
            <a:ext cx="6336704" cy="923330"/>
          </a:xfrm>
          <a:prstGeom prst="rect">
            <a:avLst/>
          </a:prstGeom>
          <a:noFill/>
        </p:spPr>
        <p:txBody>
          <a:bodyPr wrap="square" rtlCol="0">
            <a:spAutoFit/>
          </a:bodyPr>
          <a:lstStyle/>
          <a:p>
            <a:r>
              <a:rPr lang="en-US" b="1" dirty="0" smtClean="0">
                <a:solidFill>
                  <a:srgbClr val="0070C0"/>
                </a:solidFill>
              </a:rPr>
              <a:t>For the transformation of matrix quantities such as stress, first consider the following situation, where the </a:t>
            </a:r>
            <a:r>
              <a:rPr lang="en-US" b="1" dirty="0" err="1" smtClean="0">
                <a:solidFill>
                  <a:srgbClr val="0070C0"/>
                </a:solidFill>
              </a:rPr>
              <a:t>uniaxial</a:t>
            </a:r>
            <a:r>
              <a:rPr lang="en-US" b="1" dirty="0" smtClean="0">
                <a:solidFill>
                  <a:srgbClr val="0070C0"/>
                </a:solidFill>
              </a:rPr>
              <a:t> tensile stress </a:t>
            </a:r>
            <a:r>
              <a:rPr lang="en-US" b="1" dirty="0" smtClean="0">
                <a:solidFill>
                  <a:srgbClr val="0070C0"/>
                </a:solidFill>
                <a:sym typeface="Symbol"/>
              </a:rPr>
              <a:t></a:t>
            </a:r>
            <a:r>
              <a:rPr lang="en-US" b="1" baseline="-25000" dirty="0" err="1" smtClean="0">
                <a:solidFill>
                  <a:srgbClr val="0070C0"/>
                </a:solidFill>
                <a:sym typeface="Symbol"/>
              </a:rPr>
              <a:t>yy</a:t>
            </a:r>
            <a:r>
              <a:rPr lang="en-US" b="1" dirty="0" smtClean="0">
                <a:solidFill>
                  <a:srgbClr val="0070C0"/>
                </a:solidFill>
                <a:sym typeface="Symbol"/>
              </a:rPr>
              <a:t> is imposed.</a:t>
            </a:r>
            <a:endParaRPr lang="en-US" b="1" dirty="0">
              <a:solidFill>
                <a:srgbClr val="0070C0"/>
              </a:solidFill>
            </a:endParaRPr>
          </a:p>
        </p:txBody>
      </p:sp>
      <p:grpSp>
        <p:nvGrpSpPr>
          <p:cNvPr id="82" name="Group 81"/>
          <p:cNvGrpSpPr/>
          <p:nvPr/>
        </p:nvGrpSpPr>
        <p:grpSpPr>
          <a:xfrm>
            <a:off x="467544" y="1533042"/>
            <a:ext cx="4562528" cy="4272222"/>
            <a:chOff x="467544" y="1533042"/>
            <a:chExt cx="4562528" cy="4272222"/>
          </a:xfrm>
        </p:grpSpPr>
        <p:sp>
          <p:nvSpPr>
            <p:cNvPr id="19" name="TextBox 18"/>
            <p:cNvSpPr txBox="1"/>
            <p:nvPr/>
          </p:nvSpPr>
          <p:spPr>
            <a:xfrm>
              <a:off x="1978954" y="1533042"/>
              <a:ext cx="432048" cy="369332"/>
            </a:xfrm>
            <a:prstGeom prst="rect">
              <a:avLst/>
            </a:prstGeom>
            <a:noFill/>
          </p:spPr>
          <p:txBody>
            <a:bodyPr wrap="square" rtlCol="0">
              <a:spAutoFit/>
            </a:bodyPr>
            <a:lstStyle/>
            <a:p>
              <a:r>
                <a:rPr lang="en-US" dirty="0" smtClean="0"/>
                <a:t>y</a:t>
              </a:r>
              <a:endParaRPr lang="en-US" dirty="0"/>
            </a:p>
          </p:txBody>
        </p:sp>
        <p:grpSp>
          <p:nvGrpSpPr>
            <p:cNvPr id="39" name="Group 38"/>
            <p:cNvGrpSpPr/>
            <p:nvPr/>
          </p:nvGrpSpPr>
          <p:grpSpPr>
            <a:xfrm>
              <a:off x="467544" y="1916379"/>
              <a:ext cx="4562528" cy="3888885"/>
              <a:chOff x="467544" y="1700808"/>
              <a:chExt cx="4562528" cy="3888885"/>
            </a:xfrm>
          </p:grpSpPr>
          <p:sp>
            <p:nvSpPr>
              <p:cNvPr id="6" name="Cube 5"/>
              <p:cNvSpPr/>
              <p:nvPr/>
            </p:nvSpPr>
            <p:spPr>
              <a:xfrm>
                <a:off x="1344998" y="2721721"/>
                <a:ext cx="2417118" cy="2083439"/>
              </a:xfrm>
              <a:prstGeom prst="cube">
                <a:avLst>
                  <a:gd name="adj" fmla="val 42713"/>
                </a:avLst>
              </a:prstGeom>
              <a:noFill/>
              <a:ln>
                <a:solidFill>
                  <a:schemeClr val="accent1">
                    <a:shade val="50000"/>
                  </a:schemeClr>
                </a:solidFill>
                <a:miter lim="800000"/>
              </a:ln>
              <a:scene3d>
                <a:camera prst="orthographicFront"/>
                <a:lightRig rig="sunse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228889" y="1748308"/>
                <a:ext cx="0" cy="2160000"/>
              </a:xfrm>
              <a:prstGeom prst="line">
                <a:avLst/>
              </a:prstGeom>
              <a:ln w="28575">
                <a:solidFill>
                  <a:srgbClr val="00B0F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83568" y="3897387"/>
                <a:ext cx="1547665" cy="1547837"/>
              </a:xfrm>
              <a:prstGeom prst="line">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230277" y="3912095"/>
                <a:ext cx="2446324" cy="0"/>
              </a:xfrm>
              <a:prstGeom prst="line">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98024" y="3620516"/>
                <a:ext cx="432048" cy="369332"/>
              </a:xfrm>
              <a:prstGeom prst="rect">
                <a:avLst/>
              </a:prstGeom>
              <a:noFill/>
            </p:spPr>
            <p:txBody>
              <a:bodyPr wrap="square" rtlCol="0">
                <a:spAutoFit/>
              </a:bodyPr>
              <a:lstStyle/>
              <a:p>
                <a:r>
                  <a:rPr lang="en-US" dirty="0" smtClean="0"/>
                  <a:t>x</a:t>
                </a:r>
                <a:endParaRPr lang="en-US" dirty="0"/>
              </a:p>
            </p:txBody>
          </p:sp>
          <p:sp>
            <p:nvSpPr>
              <p:cNvPr id="20" name="TextBox 19"/>
              <p:cNvSpPr txBox="1"/>
              <p:nvPr/>
            </p:nvSpPr>
            <p:spPr>
              <a:xfrm>
                <a:off x="467544" y="5085184"/>
                <a:ext cx="432048" cy="369332"/>
              </a:xfrm>
              <a:prstGeom prst="rect">
                <a:avLst/>
              </a:prstGeom>
              <a:noFill/>
            </p:spPr>
            <p:txBody>
              <a:bodyPr wrap="square" rtlCol="0">
                <a:spAutoFit/>
              </a:bodyPr>
              <a:lstStyle/>
              <a:p>
                <a:r>
                  <a:rPr lang="en-US" dirty="0" smtClean="0"/>
                  <a:t>z</a:t>
                </a:r>
                <a:endParaRPr lang="en-US" dirty="0"/>
              </a:p>
            </p:txBody>
          </p:sp>
          <p:cxnSp>
            <p:nvCxnSpPr>
              <p:cNvPr id="21" name="Straight Connector 20"/>
              <p:cNvCxnSpPr/>
              <p:nvPr/>
            </p:nvCxnSpPr>
            <p:spPr>
              <a:xfrm flipH="1">
                <a:off x="2232877" y="2060848"/>
                <a:ext cx="1042979" cy="1853699"/>
              </a:xfrm>
              <a:prstGeom prst="line">
                <a:avLst/>
              </a:prstGeom>
              <a:ln w="28575">
                <a:solidFill>
                  <a:srgbClr val="00B0F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2232120" y="3897432"/>
                <a:ext cx="2051848" cy="1043736"/>
              </a:xfrm>
              <a:prstGeom prst="line">
                <a:avLst/>
              </a:prstGeom>
              <a:ln w="28575">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627784" y="2384976"/>
                <a:ext cx="0" cy="792000"/>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580284" y="4483942"/>
                <a:ext cx="0" cy="79200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39952" y="4509120"/>
                <a:ext cx="432048" cy="369332"/>
              </a:xfrm>
              <a:prstGeom prst="rect">
                <a:avLst/>
              </a:prstGeom>
              <a:noFill/>
            </p:spPr>
            <p:txBody>
              <a:bodyPr wrap="square" rtlCol="0">
                <a:spAutoFit/>
              </a:bodyPr>
              <a:lstStyle/>
              <a:p>
                <a:r>
                  <a:rPr lang="en-US" dirty="0" smtClean="0"/>
                  <a:t>x’</a:t>
                </a:r>
                <a:endParaRPr lang="en-US" dirty="0"/>
              </a:p>
            </p:txBody>
          </p:sp>
          <p:sp>
            <p:nvSpPr>
              <p:cNvPr id="33" name="TextBox 32"/>
              <p:cNvSpPr txBox="1"/>
              <p:nvPr/>
            </p:nvSpPr>
            <p:spPr>
              <a:xfrm>
                <a:off x="3203848" y="1700808"/>
                <a:ext cx="432048" cy="369332"/>
              </a:xfrm>
              <a:prstGeom prst="rect">
                <a:avLst/>
              </a:prstGeom>
              <a:noFill/>
            </p:spPr>
            <p:txBody>
              <a:bodyPr wrap="square" rtlCol="0">
                <a:spAutoFit/>
              </a:bodyPr>
              <a:lstStyle/>
              <a:p>
                <a:r>
                  <a:rPr lang="en-US" dirty="0" smtClean="0"/>
                  <a:t>y’</a:t>
                </a:r>
                <a:endParaRPr lang="en-US" dirty="0"/>
              </a:p>
            </p:txBody>
          </p:sp>
          <p:sp>
            <p:nvSpPr>
              <p:cNvPr id="34" name="TextBox 33"/>
              <p:cNvSpPr txBox="1"/>
              <p:nvPr/>
            </p:nvSpPr>
            <p:spPr>
              <a:xfrm>
                <a:off x="1379140" y="2636912"/>
                <a:ext cx="432048" cy="369332"/>
              </a:xfrm>
              <a:prstGeom prst="rect">
                <a:avLst/>
              </a:prstGeom>
              <a:noFill/>
            </p:spPr>
            <p:txBody>
              <a:bodyPr wrap="square" rtlCol="0">
                <a:spAutoFit/>
              </a:bodyPr>
              <a:lstStyle/>
              <a:p>
                <a:r>
                  <a:rPr lang="en-US" dirty="0" smtClean="0"/>
                  <a:t>A</a:t>
                </a:r>
                <a:r>
                  <a:rPr lang="en-US" baseline="-25000" dirty="0" smtClean="0"/>
                  <a:t>y</a:t>
                </a:r>
                <a:endParaRPr lang="en-US" baseline="-25000" dirty="0"/>
              </a:p>
            </p:txBody>
          </p:sp>
          <p:cxnSp>
            <p:nvCxnSpPr>
              <p:cNvPr id="36" name="Straight Arrow Connector 35"/>
              <p:cNvCxnSpPr/>
              <p:nvPr/>
            </p:nvCxnSpPr>
            <p:spPr>
              <a:xfrm flipH="1" flipV="1">
                <a:off x="1691680" y="2924944"/>
                <a:ext cx="288032" cy="288032"/>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6868" name="Object 4"/>
              <p:cNvGraphicFramePr>
                <a:graphicFrameLocks noChangeAspect="1"/>
              </p:cNvGraphicFramePr>
              <p:nvPr/>
            </p:nvGraphicFramePr>
            <p:xfrm>
              <a:off x="2411002" y="2060848"/>
              <a:ext cx="536575" cy="372368"/>
            </p:xfrm>
            <a:graphic>
              <a:graphicData uri="http://schemas.openxmlformats.org/presentationml/2006/ole">
                <p:oleObj spid="_x0000_s36868" name="Equation" r:id="rId3" imgW="241200" imgH="241200" progId="Equation.3">
                  <p:embed/>
                </p:oleObj>
              </a:graphicData>
            </a:graphic>
          </p:graphicFrame>
          <p:graphicFrame>
            <p:nvGraphicFramePr>
              <p:cNvPr id="38" name="Object 4"/>
              <p:cNvGraphicFramePr>
                <a:graphicFrameLocks noChangeAspect="1"/>
              </p:cNvGraphicFramePr>
              <p:nvPr/>
            </p:nvGraphicFramePr>
            <p:xfrm>
              <a:off x="2362744" y="5217325"/>
              <a:ext cx="536575" cy="372368"/>
            </p:xfrm>
            <a:graphic>
              <a:graphicData uri="http://schemas.openxmlformats.org/presentationml/2006/ole">
                <p:oleObj spid="_x0000_s36869" name="Equation" r:id="rId4" imgW="241200" imgH="241200" progId="Equation.3">
                  <p:embed/>
                </p:oleObj>
              </a:graphicData>
            </a:graphic>
          </p:graphicFrame>
        </p:grpSp>
      </p:grpSp>
      <p:grpSp>
        <p:nvGrpSpPr>
          <p:cNvPr id="84" name="Group 83"/>
          <p:cNvGrpSpPr/>
          <p:nvPr/>
        </p:nvGrpSpPr>
        <p:grpSpPr>
          <a:xfrm>
            <a:off x="5312798" y="1764282"/>
            <a:ext cx="3075626" cy="3896966"/>
            <a:chOff x="5626854" y="1485542"/>
            <a:chExt cx="3075626" cy="3896966"/>
          </a:xfrm>
        </p:grpSpPr>
        <p:cxnSp>
          <p:nvCxnSpPr>
            <p:cNvPr id="42" name="Straight Connector 41"/>
            <p:cNvCxnSpPr/>
            <p:nvPr/>
          </p:nvCxnSpPr>
          <p:spPr>
            <a:xfrm>
              <a:off x="5901297" y="1676300"/>
              <a:ext cx="0" cy="2160000"/>
            </a:xfrm>
            <a:prstGeom prst="line">
              <a:avLst/>
            </a:prstGeom>
            <a:ln w="28575">
              <a:solidFill>
                <a:srgbClr val="00B0F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5902685" y="3840087"/>
              <a:ext cx="2446324" cy="0"/>
            </a:xfrm>
            <a:prstGeom prst="line">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270432" y="3548508"/>
              <a:ext cx="432048" cy="369332"/>
            </a:xfrm>
            <a:prstGeom prst="rect">
              <a:avLst/>
            </a:prstGeom>
            <a:noFill/>
          </p:spPr>
          <p:txBody>
            <a:bodyPr wrap="square" rtlCol="0">
              <a:spAutoFit/>
            </a:bodyPr>
            <a:lstStyle/>
            <a:p>
              <a:r>
                <a:rPr lang="en-US" dirty="0" smtClean="0"/>
                <a:t>x</a:t>
              </a:r>
              <a:endParaRPr lang="en-US" dirty="0"/>
            </a:p>
          </p:txBody>
        </p:sp>
        <p:cxnSp>
          <p:nvCxnSpPr>
            <p:cNvPr id="47" name="Straight Connector 46"/>
            <p:cNvCxnSpPr/>
            <p:nvPr/>
          </p:nvCxnSpPr>
          <p:spPr>
            <a:xfrm flipH="1">
              <a:off x="5905286" y="1959429"/>
              <a:ext cx="2359940" cy="1883110"/>
            </a:xfrm>
            <a:prstGeom prst="line">
              <a:avLst/>
            </a:prstGeom>
            <a:ln w="28575">
              <a:solidFill>
                <a:srgbClr val="00B0F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5904528" y="3801674"/>
              <a:ext cx="1187752" cy="1499534"/>
            </a:xfrm>
            <a:prstGeom prst="line">
              <a:avLst/>
            </a:prstGeom>
            <a:ln w="28575">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684740" y="1844824"/>
              <a:ext cx="0" cy="792000"/>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812360" y="4437112"/>
              <a:ext cx="432048" cy="369332"/>
            </a:xfrm>
            <a:prstGeom prst="rect">
              <a:avLst/>
            </a:prstGeom>
            <a:noFill/>
          </p:spPr>
          <p:txBody>
            <a:bodyPr wrap="square" rtlCol="0">
              <a:spAutoFit/>
            </a:bodyPr>
            <a:lstStyle/>
            <a:p>
              <a:r>
                <a:rPr lang="en-US" dirty="0" smtClean="0"/>
                <a:t>x’</a:t>
              </a:r>
              <a:endParaRPr lang="en-US" dirty="0"/>
            </a:p>
          </p:txBody>
        </p:sp>
        <p:sp>
          <p:nvSpPr>
            <p:cNvPr id="52" name="TextBox 51"/>
            <p:cNvSpPr txBox="1"/>
            <p:nvPr/>
          </p:nvSpPr>
          <p:spPr>
            <a:xfrm>
              <a:off x="7956376" y="1700808"/>
              <a:ext cx="432048" cy="369332"/>
            </a:xfrm>
            <a:prstGeom prst="rect">
              <a:avLst/>
            </a:prstGeom>
            <a:noFill/>
          </p:spPr>
          <p:txBody>
            <a:bodyPr wrap="square" rtlCol="0">
              <a:spAutoFit/>
            </a:bodyPr>
            <a:lstStyle/>
            <a:p>
              <a:r>
                <a:rPr lang="en-US" dirty="0" smtClean="0"/>
                <a:t>y’</a:t>
              </a:r>
              <a:endParaRPr lang="en-US" dirty="0"/>
            </a:p>
          </p:txBody>
        </p:sp>
        <p:sp>
          <p:nvSpPr>
            <p:cNvPr id="53" name="TextBox 52"/>
            <p:cNvSpPr txBox="1"/>
            <p:nvPr/>
          </p:nvSpPr>
          <p:spPr>
            <a:xfrm>
              <a:off x="5940152" y="2073481"/>
              <a:ext cx="432048" cy="369332"/>
            </a:xfrm>
            <a:prstGeom prst="rect">
              <a:avLst/>
            </a:prstGeom>
            <a:noFill/>
          </p:spPr>
          <p:txBody>
            <a:bodyPr wrap="square" rtlCol="0">
              <a:spAutoFit/>
            </a:bodyPr>
            <a:lstStyle/>
            <a:p>
              <a:r>
                <a:rPr lang="en-US" dirty="0" smtClean="0"/>
                <a:t>A</a:t>
              </a:r>
              <a:r>
                <a:rPr lang="en-US" baseline="-25000" dirty="0" smtClean="0"/>
                <a:t>y</a:t>
              </a:r>
              <a:endParaRPr lang="en-US" baseline="-25000" dirty="0"/>
            </a:p>
          </p:txBody>
        </p:sp>
        <p:cxnSp>
          <p:nvCxnSpPr>
            <p:cNvPr id="54" name="Straight Arrow Connector 53"/>
            <p:cNvCxnSpPr/>
            <p:nvPr/>
          </p:nvCxnSpPr>
          <p:spPr>
            <a:xfrm flipH="1" flipV="1">
              <a:off x="6252692" y="2314013"/>
              <a:ext cx="288032" cy="288032"/>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55" name="Object 4"/>
            <p:cNvGraphicFramePr>
              <a:graphicFrameLocks noChangeAspect="1"/>
            </p:cNvGraphicFramePr>
            <p:nvPr/>
          </p:nvGraphicFramePr>
          <p:xfrm>
            <a:off x="6660232" y="1556792"/>
            <a:ext cx="536575" cy="372368"/>
          </p:xfrm>
          <a:graphic>
            <a:graphicData uri="http://schemas.openxmlformats.org/presentationml/2006/ole">
              <p:oleObj spid="_x0000_s36870" name="Equation" r:id="rId5" imgW="241200" imgH="241200" progId="Equation.3">
                <p:embed/>
              </p:oleObj>
            </a:graphicData>
          </a:graphic>
        </p:graphicFrame>
        <p:sp>
          <p:nvSpPr>
            <p:cNvPr id="57" name="Rectangle 56"/>
            <p:cNvSpPr/>
            <p:nvPr/>
          </p:nvSpPr>
          <p:spPr>
            <a:xfrm>
              <a:off x="5910261" y="2638428"/>
              <a:ext cx="1565809" cy="118694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5" name="TextBox 64"/>
            <p:cNvSpPr txBox="1"/>
            <p:nvPr/>
          </p:nvSpPr>
          <p:spPr>
            <a:xfrm>
              <a:off x="5626854" y="1485542"/>
              <a:ext cx="432048" cy="369332"/>
            </a:xfrm>
            <a:prstGeom prst="rect">
              <a:avLst/>
            </a:prstGeom>
            <a:noFill/>
          </p:spPr>
          <p:txBody>
            <a:bodyPr wrap="square" rtlCol="0">
              <a:spAutoFit/>
            </a:bodyPr>
            <a:lstStyle/>
            <a:p>
              <a:r>
                <a:rPr lang="en-US" dirty="0" smtClean="0"/>
                <a:t>y</a:t>
              </a:r>
              <a:endParaRPr lang="en-US" dirty="0"/>
            </a:p>
          </p:txBody>
        </p:sp>
        <p:cxnSp>
          <p:nvCxnSpPr>
            <p:cNvPr id="67" name="Straight Connector 66"/>
            <p:cNvCxnSpPr/>
            <p:nvPr/>
          </p:nvCxnSpPr>
          <p:spPr>
            <a:xfrm>
              <a:off x="5913912" y="2636322"/>
              <a:ext cx="1567543" cy="1187533"/>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596336" y="3212976"/>
              <a:ext cx="432048" cy="369332"/>
            </a:xfrm>
            <a:prstGeom prst="rect">
              <a:avLst/>
            </a:prstGeom>
            <a:noFill/>
          </p:spPr>
          <p:txBody>
            <a:bodyPr wrap="square" rtlCol="0">
              <a:spAutoFit/>
            </a:bodyPr>
            <a:lstStyle/>
            <a:p>
              <a:r>
                <a:rPr lang="en-US" dirty="0" smtClean="0"/>
                <a:t>A</a:t>
              </a:r>
              <a:r>
                <a:rPr lang="en-US" baseline="-25000" dirty="0" smtClean="0"/>
                <a:t>y’</a:t>
              </a:r>
              <a:endParaRPr lang="en-US" baseline="-25000" dirty="0"/>
            </a:p>
          </p:txBody>
        </p:sp>
        <p:cxnSp>
          <p:nvCxnSpPr>
            <p:cNvPr id="72" name="Straight Arrow Connector 71"/>
            <p:cNvCxnSpPr>
              <a:stCxn id="70" idx="1"/>
            </p:cNvCxnSpPr>
            <p:nvPr/>
          </p:nvCxnSpPr>
          <p:spPr>
            <a:xfrm flipH="1">
              <a:off x="7236296" y="3397642"/>
              <a:ext cx="360040" cy="103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6685808" y="2348880"/>
              <a:ext cx="1041912" cy="869333"/>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79" name="Object 4"/>
            <p:cNvGraphicFramePr>
              <a:graphicFrameLocks noChangeAspect="1"/>
            </p:cNvGraphicFramePr>
            <p:nvPr/>
          </p:nvGraphicFramePr>
          <p:xfrm>
            <a:off x="7194550" y="1989138"/>
            <a:ext cx="620713" cy="371475"/>
          </p:xfrm>
          <a:graphic>
            <a:graphicData uri="http://schemas.openxmlformats.org/presentationml/2006/ole">
              <p:oleObj spid="_x0000_s36872" name="Equation" r:id="rId6" imgW="279360" imgH="241200" progId="Equation.3">
                <p:embed/>
              </p:oleObj>
            </a:graphicData>
          </a:graphic>
        </p:graphicFrame>
        <p:sp>
          <p:nvSpPr>
            <p:cNvPr id="80" name="Arc 79"/>
            <p:cNvSpPr/>
            <p:nvPr/>
          </p:nvSpPr>
          <p:spPr>
            <a:xfrm rot="1398727">
              <a:off x="5712253" y="3438601"/>
              <a:ext cx="576064" cy="504056"/>
            </a:xfrm>
            <a:prstGeom prst="arc">
              <a:avLst>
                <a:gd name="adj1" fmla="val 13756249"/>
                <a:gd name="adj2" fmla="val 18409103"/>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1" name="Object 4"/>
            <p:cNvGraphicFramePr>
              <a:graphicFrameLocks noChangeAspect="1"/>
            </p:cNvGraphicFramePr>
            <p:nvPr/>
          </p:nvGraphicFramePr>
          <p:xfrm>
            <a:off x="5944919" y="3174073"/>
            <a:ext cx="444500" cy="307975"/>
          </p:xfrm>
          <a:graphic>
            <a:graphicData uri="http://schemas.openxmlformats.org/presentationml/2006/ole">
              <p:oleObj spid="_x0000_s36873" name="Equation" r:id="rId7" imgW="241200" imgH="241200" progId="Equation.3">
                <p:embed/>
              </p:oleObj>
            </a:graphicData>
          </a:graphic>
        </p:graphicFrame>
        <p:sp>
          <p:nvSpPr>
            <p:cNvPr id="83" name="TextBox 82"/>
            <p:cNvSpPr txBox="1"/>
            <p:nvPr/>
          </p:nvSpPr>
          <p:spPr>
            <a:xfrm>
              <a:off x="7092280" y="5013176"/>
              <a:ext cx="432048" cy="369332"/>
            </a:xfrm>
            <a:prstGeom prst="rect">
              <a:avLst/>
            </a:prstGeom>
            <a:noFill/>
          </p:spPr>
          <p:txBody>
            <a:bodyPr wrap="square" rtlCol="0">
              <a:spAutoFit/>
            </a:bodyPr>
            <a:lstStyle/>
            <a:p>
              <a:r>
                <a:rPr lang="en-US" dirty="0" smtClean="0"/>
                <a:t>x’</a:t>
              </a:r>
              <a:endParaRPr lang="en-US" dirty="0"/>
            </a:p>
          </p:txBody>
        </p:sp>
      </p:grpSp>
      <p:sp>
        <p:nvSpPr>
          <p:cNvPr id="85" name="TextBox 84"/>
          <p:cNvSpPr txBox="1"/>
          <p:nvPr/>
        </p:nvSpPr>
        <p:spPr>
          <a:xfrm>
            <a:off x="1475656" y="6084004"/>
            <a:ext cx="6336704" cy="369332"/>
          </a:xfrm>
          <a:prstGeom prst="rect">
            <a:avLst/>
          </a:prstGeom>
          <a:noFill/>
        </p:spPr>
        <p:txBody>
          <a:bodyPr wrap="square" rtlCol="0">
            <a:spAutoFit/>
          </a:bodyPr>
          <a:lstStyle/>
          <a:p>
            <a:pPr algn="ctr"/>
            <a:r>
              <a:rPr lang="en-US" b="1" dirty="0" err="1" smtClean="0">
                <a:solidFill>
                  <a:srgbClr val="0070C0"/>
                </a:solidFill>
              </a:rPr>
              <a:t>Uniaxial</a:t>
            </a:r>
            <a:r>
              <a:rPr lang="en-US" b="1" dirty="0" smtClean="0">
                <a:solidFill>
                  <a:srgbClr val="0070C0"/>
                </a:solidFill>
              </a:rPr>
              <a:t> stress transformation to an x’ , y’ , z’ system</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692697"/>
            <a:ext cx="6336704" cy="3693319"/>
          </a:xfrm>
          <a:prstGeom prst="rect">
            <a:avLst/>
          </a:prstGeom>
          <a:noFill/>
        </p:spPr>
        <p:txBody>
          <a:bodyPr wrap="square" rtlCol="0">
            <a:spAutoFit/>
          </a:bodyPr>
          <a:lstStyle/>
          <a:p>
            <a:r>
              <a:rPr lang="en-US" b="1" dirty="0" smtClean="0">
                <a:solidFill>
                  <a:srgbClr val="0070C0"/>
                </a:solidFill>
              </a:rPr>
              <a:t>The force in the y-direction  is</a:t>
            </a:r>
          </a:p>
          <a:p>
            <a:endParaRPr lang="en-US" b="1" dirty="0" smtClean="0">
              <a:solidFill>
                <a:srgbClr val="0070C0"/>
              </a:solidFill>
            </a:endParaRPr>
          </a:p>
          <a:p>
            <a:r>
              <a:rPr lang="en-US" b="1" dirty="0" smtClean="0">
                <a:solidFill>
                  <a:srgbClr val="0070C0"/>
                </a:solidFill>
              </a:rPr>
              <a:t>Thus                                          is the component of </a:t>
            </a:r>
            <a:r>
              <a:rPr lang="en-US" b="1" dirty="0" err="1" smtClean="0">
                <a:solidFill>
                  <a:srgbClr val="0070C0"/>
                </a:solidFill>
              </a:rPr>
              <a:t>F</a:t>
            </a:r>
            <a:r>
              <a:rPr lang="en-US" b="1" baseline="-25000" dirty="0" err="1" smtClean="0">
                <a:solidFill>
                  <a:srgbClr val="0070C0"/>
                </a:solidFill>
              </a:rPr>
              <a:t>y</a:t>
            </a:r>
            <a:r>
              <a:rPr lang="en-US" b="1" dirty="0" smtClean="0">
                <a:solidFill>
                  <a:srgbClr val="0070C0"/>
                </a:solidFill>
              </a:rPr>
              <a:t> acting along </a:t>
            </a:r>
          </a:p>
          <a:p>
            <a:endParaRPr lang="en-US" b="1" dirty="0" smtClean="0">
              <a:solidFill>
                <a:srgbClr val="0070C0"/>
              </a:solidFill>
            </a:endParaRPr>
          </a:p>
          <a:p>
            <a:r>
              <a:rPr lang="en-US" b="1" dirty="0" smtClean="0">
                <a:solidFill>
                  <a:srgbClr val="0070C0"/>
                </a:solidFill>
              </a:rPr>
              <a:t>the y’-axis.</a:t>
            </a:r>
          </a:p>
          <a:p>
            <a:endParaRPr lang="en-US" b="1" dirty="0" smtClean="0">
              <a:solidFill>
                <a:srgbClr val="0070C0"/>
              </a:solidFill>
            </a:endParaRPr>
          </a:p>
          <a:p>
            <a:r>
              <a:rPr lang="en-US" b="1" dirty="0" smtClean="0">
                <a:solidFill>
                  <a:srgbClr val="0070C0"/>
                </a:solidFill>
              </a:rPr>
              <a:t>The area A</a:t>
            </a:r>
            <a:r>
              <a:rPr lang="en-US" b="1" baseline="-25000" dirty="0" smtClean="0">
                <a:solidFill>
                  <a:srgbClr val="0070C0"/>
                </a:solidFill>
              </a:rPr>
              <a:t>y’ </a:t>
            </a:r>
            <a:r>
              <a:rPr lang="en-US" b="1" dirty="0" smtClean="0">
                <a:solidFill>
                  <a:srgbClr val="0070C0"/>
                </a:solidFill>
              </a:rPr>
              <a:t>which is normal to y’ is : </a:t>
            </a:r>
          </a:p>
          <a:p>
            <a:endParaRPr lang="en-US"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endParaRPr lang="en-US" b="1" dirty="0" smtClean="0">
              <a:solidFill>
                <a:srgbClr val="0070C0"/>
              </a:solidFill>
            </a:endParaRPr>
          </a:p>
          <a:p>
            <a:r>
              <a:rPr lang="en-US" b="1" dirty="0" smtClean="0">
                <a:solidFill>
                  <a:srgbClr val="0070C0"/>
                </a:solidFill>
              </a:rPr>
              <a:t>Therefore,    </a:t>
            </a:r>
            <a:endParaRPr lang="en-US" b="1" dirty="0">
              <a:solidFill>
                <a:srgbClr val="0070C0"/>
              </a:solidFill>
            </a:endParaRPr>
          </a:p>
        </p:txBody>
      </p:sp>
      <p:graphicFrame>
        <p:nvGraphicFramePr>
          <p:cNvPr id="6" name="Object 5"/>
          <p:cNvGraphicFramePr>
            <a:graphicFrameLocks noChangeAspect="1"/>
          </p:cNvGraphicFramePr>
          <p:nvPr/>
        </p:nvGraphicFramePr>
        <p:xfrm>
          <a:off x="3869337" y="645640"/>
          <a:ext cx="1354737" cy="468000"/>
        </p:xfrm>
        <a:graphic>
          <a:graphicData uri="http://schemas.openxmlformats.org/presentationml/2006/ole">
            <p:oleObj spid="_x0000_s37891" name="Equation" r:id="rId3" imgW="698400" imgH="241200" progId="Equation.3">
              <p:embed/>
            </p:oleObj>
          </a:graphicData>
        </a:graphic>
      </p:graphicFrame>
      <p:graphicFrame>
        <p:nvGraphicFramePr>
          <p:cNvPr id="7" name="Object 6"/>
          <p:cNvGraphicFramePr>
            <a:graphicFrameLocks noChangeAspect="1"/>
          </p:cNvGraphicFramePr>
          <p:nvPr/>
        </p:nvGraphicFramePr>
        <p:xfrm>
          <a:off x="1451856" y="1247775"/>
          <a:ext cx="1870075" cy="468313"/>
        </p:xfrm>
        <a:graphic>
          <a:graphicData uri="http://schemas.openxmlformats.org/presentationml/2006/ole">
            <p:oleObj spid="_x0000_s37892" name="Equation" r:id="rId4" imgW="965160" imgH="241200" progId="Equation.3">
              <p:embed/>
            </p:oleObj>
          </a:graphicData>
        </a:graphic>
      </p:graphicFrame>
      <p:graphicFrame>
        <p:nvGraphicFramePr>
          <p:cNvPr id="8" name="Object 7"/>
          <p:cNvGraphicFramePr>
            <a:graphicFrameLocks noChangeAspect="1"/>
          </p:cNvGraphicFramePr>
          <p:nvPr/>
        </p:nvGraphicFramePr>
        <p:xfrm>
          <a:off x="1403350" y="2997200"/>
          <a:ext cx="2017713" cy="468313"/>
        </p:xfrm>
        <a:graphic>
          <a:graphicData uri="http://schemas.openxmlformats.org/presentationml/2006/ole">
            <p:oleObj spid="_x0000_s37893" name="Equation" r:id="rId5" imgW="1041120" imgH="241200" progId="Equation.3">
              <p:embed/>
            </p:oleObj>
          </a:graphicData>
        </a:graphic>
      </p:graphicFrame>
      <p:graphicFrame>
        <p:nvGraphicFramePr>
          <p:cNvPr id="9" name="Object 8"/>
          <p:cNvGraphicFramePr>
            <a:graphicFrameLocks noChangeAspect="1"/>
          </p:cNvGraphicFramePr>
          <p:nvPr/>
        </p:nvGraphicFramePr>
        <p:xfrm>
          <a:off x="2100263" y="3781997"/>
          <a:ext cx="2903537" cy="1897063"/>
        </p:xfrm>
        <a:graphic>
          <a:graphicData uri="http://schemas.openxmlformats.org/presentationml/2006/ole">
            <p:oleObj spid="_x0000_s37894" name="Equation" r:id="rId6" imgW="1498320" imgH="977760" progId="Equation.3">
              <p:embed/>
            </p:oleObj>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404664"/>
            <a:ext cx="7560840" cy="369332"/>
          </a:xfrm>
          <a:prstGeom prst="rect">
            <a:avLst/>
          </a:prstGeom>
          <a:noFill/>
        </p:spPr>
        <p:txBody>
          <a:bodyPr wrap="square" rtlCol="0">
            <a:spAutoFit/>
          </a:bodyPr>
          <a:lstStyle/>
          <a:p>
            <a:r>
              <a:rPr lang="en-US" b="1" dirty="0" smtClean="0">
                <a:solidFill>
                  <a:srgbClr val="0070C0"/>
                </a:solidFill>
              </a:rPr>
              <a:t>For the fully </a:t>
            </a:r>
            <a:r>
              <a:rPr lang="en-US" b="1" dirty="0" err="1" smtClean="0">
                <a:solidFill>
                  <a:srgbClr val="0070C0"/>
                </a:solidFill>
              </a:rPr>
              <a:t>generalised</a:t>
            </a:r>
            <a:r>
              <a:rPr lang="en-US" b="1" dirty="0" smtClean="0">
                <a:solidFill>
                  <a:srgbClr val="0070C0"/>
                </a:solidFill>
              </a:rPr>
              <a:t> case, this type of transformation is expressed as:</a:t>
            </a:r>
            <a:endParaRPr lang="en-US" b="1" dirty="0">
              <a:solidFill>
                <a:srgbClr val="0070C0"/>
              </a:solidFill>
            </a:endParaRPr>
          </a:p>
        </p:txBody>
      </p:sp>
      <p:graphicFrame>
        <p:nvGraphicFramePr>
          <p:cNvPr id="38915" name="Object 3"/>
          <p:cNvGraphicFramePr>
            <a:graphicFrameLocks noChangeAspect="1"/>
          </p:cNvGraphicFramePr>
          <p:nvPr/>
        </p:nvGraphicFramePr>
        <p:xfrm>
          <a:off x="2844031" y="980728"/>
          <a:ext cx="2232025" cy="625128"/>
        </p:xfrm>
        <a:graphic>
          <a:graphicData uri="http://schemas.openxmlformats.org/presentationml/2006/ole">
            <p:oleObj spid="_x0000_s38915" name="Equation" r:id="rId3" imgW="1041120" imgH="253800" progId="Equation.3">
              <p:embed/>
            </p:oleObj>
          </a:graphicData>
        </a:graphic>
      </p:graphicFrame>
      <p:sp>
        <p:nvSpPr>
          <p:cNvPr id="7" name="TextBox 6"/>
          <p:cNvSpPr txBox="1"/>
          <p:nvPr/>
        </p:nvSpPr>
        <p:spPr>
          <a:xfrm>
            <a:off x="827584" y="1772816"/>
            <a:ext cx="7560840" cy="923330"/>
          </a:xfrm>
          <a:prstGeom prst="rect">
            <a:avLst/>
          </a:prstGeom>
          <a:noFill/>
        </p:spPr>
        <p:txBody>
          <a:bodyPr wrap="square" rtlCol="0">
            <a:spAutoFit/>
          </a:bodyPr>
          <a:lstStyle/>
          <a:p>
            <a:r>
              <a:rPr lang="en-US" b="1" dirty="0" smtClean="0">
                <a:solidFill>
                  <a:srgbClr val="0070C0"/>
                </a:solidFill>
              </a:rPr>
              <a:t>With m, n iterated over x, y, z and </a:t>
            </a:r>
            <a:r>
              <a:rPr lang="en-US" b="1" dirty="0" err="1" smtClean="0">
                <a:solidFill>
                  <a:srgbClr val="0070C0"/>
                </a:solidFill>
              </a:rPr>
              <a:t>i</a:t>
            </a:r>
            <a:r>
              <a:rPr lang="en-US" b="1" dirty="0" smtClean="0">
                <a:solidFill>
                  <a:srgbClr val="0070C0"/>
                </a:solidFill>
              </a:rPr>
              <a:t>, j  iterated over x’, y’, z’.</a:t>
            </a:r>
          </a:p>
          <a:p>
            <a:endParaRPr lang="en-US" b="1" dirty="0" smtClean="0">
              <a:solidFill>
                <a:srgbClr val="0070C0"/>
              </a:solidFill>
            </a:endParaRPr>
          </a:p>
          <a:p>
            <a:r>
              <a:rPr lang="en-US" b="1" dirty="0" smtClean="0">
                <a:solidFill>
                  <a:srgbClr val="0070C0"/>
                </a:solidFill>
              </a:rPr>
              <a:t>Thus, the complete expression for </a:t>
            </a:r>
            <a:r>
              <a:rPr lang="en-US" b="1" dirty="0" smtClean="0">
                <a:solidFill>
                  <a:srgbClr val="0070C0"/>
                </a:solidFill>
                <a:sym typeface="Symbol"/>
              </a:rPr>
              <a:t></a:t>
            </a:r>
            <a:r>
              <a:rPr lang="en-US" b="1" baseline="-25000" dirty="0" err="1" smtClean="0">
                <a:solidFill>
                  <a:srgbClr val="0070C0"/>
                </a:solidFill>
                <a:sym typeface="Symbol"/>
              </a:rPr>
              <a:t>x’x</a:t>
            </a:r>
            <a:r>
              <a:rPr lang="en-US" b="1" baseline="-25000" dirty="0" smtClean="0">
                <a:solidFill>
                  <a:srgbClr val="0070C0"/>
                </a:solidFill>
                <a:sym typeface="Symbol"/>
              </a:rPr>
              <a:t>’ </a:t>
            </a:r>
            <a:r>
              <a:rPr lang="en-US" b="1" dirty="0" smtClean="0">
                <a:solidFill>
                  <a:srgbClr val="0070C0"/>
                </a:solidFill>
                <a:sym typeface="Symbol"/>
              </a:rPr>
              <a:t>becomes:</a:t>
            </a:r>
            <a:endParaRPr lang="en-US" b="1" dirty="0">
              <a:solidFill>
                <a:srgbClr val="0070C0"/>
              </a:solidFill>
            </a:endParaRPr>
          </a:p>
        </p:txBody>
      </p:sp>
      <p:graphicFrame>
        <p:nvGraphicFramePr>
          <p:cNvPr id="8" name="Object 3"/>
          <p:cNvGraphicFramePr>
            <a:graphicFrameLocks noChangeAspect="1"/>
          </p:cNvGraphicFramePr>
          <p:nvPr/>
        </p:nvGraphicFramePr>
        <p:xfrm>
          <a:off x="2152650" y="2852738"/>
          <a:ext cx="4951413" cy="1806575"/>
        </p:xfrm>
        <a:graphic>
          <a:graphicData uri="http://schemas.openxmlformats.org/presentationml/2006/ole">
            <p:oleObj spid="_x0000_s38916" name="Equation" r:id="rId4" imgW="2311200" imgH="736560" progId="Equation.3">
              <p:embed/>
            </p:oleObj>
          </a:graphicData>
        </a:graphic>
      </p:graphicFrame>
      <p:graphicFrame>
        <p:nvGraphicFramePr>
          <p:cNvPr id="9" name="Object 3"/>
          <p:cNvGraphicFramePr>
            <a:graphicFrameLocks noChangeAspect="1"/>
          </p:cNvGraphicFramePr>
          <p:nvPr/>
        </p:nvGraphicFramePr>
        <p:xfrm>
          <a:off x="1845394" y="5213127"/>
          <a:ext cx="5822950" cy="592137"/>
        </p:xfrm>
        <a:graphic>
          <a:graphicData uri="http://schemas.openxmlformats.org/presentationml/2006/ole">
            <p:oleObj spid="_x0000_s38917" name="Equation" r:id="rId5" imgW="2717640" imgH="241200" progId="Equation.3">
              <p:embed/>
            </p:oleObj>
          </a:graphicData>
        </a:graphic>
      </p:graphicFrame>
      <p:sp>
        <p:nvSpPr>
          <p:cNvPr id="10" name="TextBox 9"/>
          <p:cNvSpPr txBox="1"/>
          <p:nvPr/>
        </p:nvSpPr>
        <p:spPr>
          <a:xfrm>
            <a:off x="7884368" y="4221088"/>
            <a:ext cx="648072" cy="369332"/>
          </a:xfrm>
          <a:prstGeom prst="rect">
            <a:avLst/>
          </a:prstGeom>
          <a:noFill/>
        </p:spPr>
        <p:txBody>
          <a:bodyPr wrap="square" rtlCol="0">
            <a:spAutoFit/>
          </a:bodyPr>
          <a:lstStyle/>
          <a:p>
            <a:r>
              <a:rPr lang="en-US" b="1" dirty="0" smtClean="0">
                <a:solidFill>
                  <a:srgbClr val="0070C0"/>
                </a:solidFill>
              </a:rPr>
              <a:t>(11)</a:t>
            </a:r>
            <a:endParaRPr lang="en-US" b="1" dirty="0">
              <a:solidFill>
                <a:srgbClr val="0070C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620688"/>
            <a:ext cx="7560840" cy="369332"/>
          </a:xfrm>
          <a:prstGeom prst="rect">
            <a:avLst/>
          </a:prstGeom>
          <a:noFill/>
        </p:spPr>
        <p:txBody>
          <a:bodyPr wrap="square" rtlCol="0">
            <a:spAutoFit/>
          </a:bodyPr>
          <a:lstStyle/>
          <a:p>
            <a:r>
              <a:rPr lang="en-US" b="1" dirty="0" smtClean="0">
                <a:solidFill>
                  <a:srgbClr val="0070C0"/>
                </a:solidFill>
              </a:rPr>
              <a:t>Rearrange the terms, gives</a:t>
            </a:r>
          </a:p>
        </p:txBody>
      </p:sp>
      <p:graphicFrame>
        <p:nvGraphicFramePr>
          <p:cNvPr id="39939" name="Object 3"/>
          <p:cNvGraphicFramePr>
            <a:graphicFrameLocks noChangeAspect="1"/>
          </p:cNvGraphicFramePr>
          <p:nvPr/>
        </p:nvGraphicFramePr>
        <p:xfrm>
          <a:off x="768350" y="1340768"/>
          <a:ext cx="7673975" cy="622300"/>
        </p:xfrm>
        <a:graphic>
          <a:graphicData uri="http://schemas.openxmlformats.org/presentationml/2006/ole">
            <p:oleObj spid="_x0000_s39939" name="Equation" r:id="rId3" imgW="3581280" imgH="253800" progId="Equation.3">
              <p:embed/>
            </p:oleObj>
          </a:graphicData>
        </a:graphic>
      </p:graphicFrame>
      <p:grpSp>
        <p:nvGrpSpPr>
          <p:cNvPr id="13" name="Group 12"/>
          <p:cNvGrpSpPr/>
          <p:nvPr/>
        </p:nvGrpSpPr>
        <p:grpSpPr>
          <a:xfrm>
            <a:off x="683568" y="2276872"/>
            <a:ext cx="7560840" cy="590550"/>
            <a:chOff x="683568" y="3301562"/>
            <a:chExt cx="7560840" cy="590550"/>
          </a:xfrm>
        </p:grpSpPr>
        <p:sp>
          <p:nvSpPr>
            <p:cNvPr id="7" name="TextBox 6"/>
            <p:cNvSpPr txBox="1"/>
            <p:nvPr/>
          </p:nvSpPr>
          <p:spPr>
            <a:xfrm>
              <a:off x="683568" y="3356992"/>
              <a:ext cx="7560840" cy="369332"/>
            </a:xfrm>
            <a:prstGeom prst="rect">
              <a:avLst/>
            </a:prstGeom>
            <a:noFill/>
          </p:spPr>
          <p:txBody>
            <a:bodyPr wrap="square" rtlCol="0">
              <a:spAutoFit/>
            </a:bodyPr>
            <a:lstStyle/>
            <a:p>
              <a:r>
                <a:rPr lang="en-US" b="1" dirty="0" smtClean="0">
                  <a:solidFill>
                    <a:srgbClr val="0070C0"/>
                  </a:solidFill>
                </a:rPr>
                <a:t>Knowing that                                                                ,    we get   </a:t>
              </a:r>
            </a:p>
          </p:txBody>
        </p:sp>
        <p:graphicFrame>
          <p:nvGraphicFramePr>
            <p:cNvPr id="8" name="Object 3"/>
            <p:cNvGraphicFramePr>
              <a:graphicFrameLocks noChangeAspect="1"/>
            </p:cNvGraphicFramePr>
            <p:nvPr/>
          </p:nvGraphicFramePr>
          <p:xfrm>
            <a:off x="2123728" y="3301562"/>
            <a:ext cx="3130550" cy="590550"/>
          </p:xfrm>
          <a:graphic>
            <a:graphicData uri="http://schemas.openxmlformats.org/presentationml/2006/ole">
              <p:oleObj spid="_x0000_s39940" name="Equation" r:id="rId4" imgW="1460160" imgH="241200" progId="Equation.3">
                <p:embed/>
              </p:oleObj>
            </a:graphicData>
          </a:graphic>
        </p:graphicFrame>
      </p:grpSp>
      <p:grpSp>
        <p:nvGrpSpPr>
          <p:cNvPr id="14" name="Group 13"/>
          <p:cNvGrpSpPr/>
          <p:nvPr/>
        </p:nvGrpSpPr>
        <p:grpSpPr>
          <a:xfrm>
            <a:off x="1006475" y="3284984"/>
            <a:ext cx="7741989" cy="622499"/>
            <a:chOff x="1006475" y="4005064"/>
            <a:chExt cx="7741989" cy="622499"/>
          </a:xfrm>
        </p:grpSpPr>
        <p:graphicFrame>
          <p:nvGraphicFramePr>
            <p:cNvPr id="9" name="Object 3"/>
            <p:cNvGraphicFramePr>
              <a:graphicFrameLocks noChangeAspect="1"/>
            </p:cNvGraphicFramePr>
            <p:nvPr/>
          </p:nvGraphicFramePr>
          <p:xfrm>
            <a:off x="1006475" y="4005263"/>
            <a:ext cx="6883400" cy="622300"/>
          </p:xfrm>
          <a:graphic>
            <a:graphicData uri="http://schemas.openxmlformats.org/presentationml/2006/ole">
              <p:oleObj spid="_x0000_s39941" name="Equation" r:id="rId5" imgW="3213000" imgH="253800" progId="Equation.3">
                <p:embed/>
              </p:oleObj>
            </a:graphicData>
          </a:graphic>
        </p:graphicFrame>
        <p:sp>
          <p:nvSpPr>
            <p:cNvPr id="10" name="TextBox 9"/>
            <p:cNvSpPr txBox="1"/>
            <p:nvPr/>
          </p:nvSpPr>
          <p:spPr>
            <a:xfrm>
              <a:off x="8100392" y="4005064"/>
              <a:ext cx="648072" cy="369332"/>
            </a:xfrm>
            <a:prstGeom prst="rect">
              <a:avLst/>
            </a:prstGeom>
            <a:noFill/>
          </p:spPr>
          <p:txBody>
            <a:bodyPr wrap="square" rtlCol="0">
              <a:spAutoFit/>
            </a:bodyPr>
            <a:lstStyle/>
            <a:p>
              <a:r>
                <a:rPr lang="en-US" b="1" dirty="0" smtClean="0">
                  <a:solidFill>
                    <a:srgbClr val="0070C0"/>
                  </a:solidFill>
                </a:rPr>
                <a:t>(12)</a:t>
              </a:r>
              <a:endParaRPr lang="en-US" b="1" dirty="0">
                <a:solidFill>
                  <a:srgbClr val="0070C0"/>
                </a:solidFill>
              </a:endParaRPr>
            </a:p>
          </p:txBody>
        </p:sp>
      </p:grpSp>
      <p:grpSp>
        <p:nvGrpSpPr>
          <p:cNvPr id="15" name="Group 14"/>
          <p:cNvGrpSpPr/>
          <p:nvPr/>
        </p:nvGrpSpPr>
        <p:grpSpPr>
          <a:xfrm>
            <a:off x="755576" y="4725144"/>
            <a:ext cx="7560840" cy="970863"/>
            <a:chOff x="755576" y="5157192"/>
            <a:chExt cx="7560840" cy="970863"/>
          </a:xfrm>
        </p:grpSpPr>
        <p:sp>
          <p:nvSpPr>
            <p:cNvPr id="11" name="TextBox 10"/>
            <p:cNvSpPr txBox="1"/>
            <p:nvPr/>
          </p:nvSpPr>
          <p:spPr>
            <a:xfrm>
              <a:off x="755576" y="5157192"/>
              <a:ext cx="7560840" cy="923330"/>
            </a:xfrm>
            <a:prstGeom prst="rect">
              <a:avLst/>
            </a:prstGeom>
            <a:noFill/>
          </p:spPr>
          <p:txBody>
            <a:bodyPr wrap="square" rtlCol="0">
              <a:spAutoFit/>
            </a:bodyPr>
            <a:lstStyle/>
            <a:p>
              <a:r>
                <a:rPr lang="en-US" b="1" dirty="0" smtClean="0">
                  <a:solidFill>
                    <a:srgbClr val="0070C0"/>
                  </a:solidFill>
                </a:rPr>
                <a:t>Similarly  from eq.(11) by appropriate interchange of  subscripts, equivalent</a:t>
              </a:r>
            </a:p>
            <a:p>
              <a:endParaRPr lang="en-US" b="1" dirty="0" smtClean="0">
                <a:solidFill>
                  <a:srgbClr val="0070C0"/>
                </a:solidFill>
              </a:endParaRPr>
            </a:p>
            <a:p>
              <a:r>
                <a:rPr lang="en-US" b="1" dirty="0" smtClean="0">
                  <a:solidFill>
                    <a:srgbClr val="0070C0"/>
                  </a:solidFill>
                </a:rPr>
                <a:t> expressions for                              , etc.</a:t>
              </a:r>
            </a:p>
          </p:txBody>
        </p:sp>
        <p:graphicFrame>
          <p:nvGraphicFramePr>
            <p:cNvPr id="12" name="Object 3"/>
            <p:cNvGraphicFramePr>
              <a:graphicFrameLocks noChangeAspect="1"/>
            </p:cNvGraphicFramePr>
            <p:nvPr/>
          </p:nvGraphicFramePr>
          <p:xfrm>
            <a:off x="2442824" y="5660055"/>
            <a:ext cx="1336065" cy="468000"/>
          </p:xfrm>
          <a:graphic>
            <a:graphicData uri="http://schemas.openxmlformats.org/presentationml/2006/ole">
              <p:oleObj spid="_x0000_s39942" name="Equation" r:id="rId6" imgW="787320" imgH="241200" progId="Equation.3">
                <p:embed/>
              </p:oleObj>
            </a:graphicData>
          </a:graphic>
        </p:graphicFrame>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4"/>
          <p:cNvGraphicFramePr>
            <a:graphicFrameLocks noChangeAspect="1"/>
          </p:cNvGraphicFramePr>
          <p:nvPr/>
        </p:nvGraphicFramePr>
        <p:xfrm>
          <a:off x="2661070" y="3068960"/>
          <a:ext cx="474242" cy="274637"/>
        </p:xfrm>
        <a:graphic>
          <a:graphicData uri="http://schemas.openxmlformats.org/presentationml/2006/ole">
            <p:oleObj spid="_x0000_s40962" name="Equation" r:id="rId3" imgW="190440" imgH="177480" progId="Equation.3">
              <p:embed/>
            </p:oleObj>
          </a:graphicData>
        </a:graphic>
      </p:graphicFrame>
      <p:graphicFrame>
        <p:nvGraphicFramePr>
          <p:cNvPr id="22" name="Object 4"/>
          <p:cNvGraphicFramePr>
            <a:graphicFrameLocks noChangeAspect="1"/>
          </p:cNvGraphicFramePr>
          <p:nvPr/>
        </p:nvGraphicFramePr>
        <p:xfrm>
          <a:off x="3662896" y="4686649"/>
          <a:ext cx="264504" cy="326527"/>
        </p:xfrm>
        <a:graphic>
          <a:graphicData uri="http://schemas.openxmlformats.org/presentationml/2006/ole">
            <p:oleObj spid="_x0000_s40963" name="Equation" r:id="rId4" imgW="203040" imgH="241200" progId="Equation.3">
              <p:embed/>
            </p:oleObj>
          </a:graphicData>
        </a:graphic>
      </p:graphicFrame>
      <p:sp>
        <p:nvSpPr>
          <p:cNvPr id="23" name="TextBox 22"/>
          <p:cNvSpPr txBox="1"/>
          <p:nvPr/>
        </p:nvSpPr>
        <p:spPr>
          <a:xfrm>
            <a:off x="683568" y="404664"/>
            <a:ext cx="7560840" cy="369332"/>
          </a:xfrm>
          <a:prstGeom prst="rect">
            <a:avLst/>
          </a:prstGeom>
          <a:noFill/>
        </p:spPr>
        <p:txBody>
          <a:bodyPr wrap="square" rtlCol="0">
            <a:spAutoFit/>
          </a:bodyPr>
          <a:lstStyle/>
          <a:p>
            <a:r>
              <a:rPr lang="en-US" b="1" dirty="0" smtClean="0">
                <a:solidFill>
                  <a:srgbClr val="FF0000"/>
                </a:solidFill>
              </a:rPr>
              <a:t>4.6. Equilibrium Equations  (</a:t>
            </a:r>
            <a:r>
              <a:rPr lang="en-US" b="1" dirty="0" err="1" smtClean="0">
                <a:solidFill>
                  <a:srgbClr val="FF0000"/>
                </a:solidFill>
              </a:rPr>
              <a:t>Navier’s</a:t>
            </a:r>
            <a:r>
              <a:rPr lang="en-US" b="1" dirty="0" smtClean="0">
                <a:solidFill>
                  <a:srgbClr val="FF0000"/>
                </a:solidFill>
              </a:rPr>
              <a:t> Equation)</a:t>
            </a:r>
          </a:p>
        </p:txBody>
      </p:sp>
      <p:grpSp>
        <p:nvGrpSpPr>
          <p:cNvPr id="30" name="Group 29"/>
          <p:cNvGrpSpPr/>
          <p:nvPr/>
        </p:nvGrpSpPr>
        <p:grpSpPr>
          <a:xfrm>
            <a:off x="1623144" y="1533042"/>
            <a:ext cx="4562528" cy="4137045"/>
            <a:chOff x="467544" y="1533042"/>
            <a:chExt cx="4562528" cy="4137045"/>
          </a:xfrm>
        </p:grpSpPr>
        <p:sp>
          <p:nvSpPr>
            <p:cNvPr id="7" name="Cube 6"/>
            <p:cNvSpPr/>
            <p:nvPr/>
          </p:nvSpPr>
          <p:spPr>
            <a:xfrm>
              <a:off x="1344998" y="2937292"/>
              <a:ext cx="2417118" cy="2083439"/>
            </a:xfrm>
            <a:prstGeom prst="cube">
              <a:avLst>
                <a:gd name="adj" fmla="val 42713"/>
              </a:avLst>
            </a:prstGeom>
            <a:noFill/>
            <a:ln>
              <a:solidFill>
                <a:schemeClr val="accent1">
                  <a:shade val="50000"/>
                </a:schemeClr>
              </a:solidFill>
              <a:miter lim="800000"/>
            </a:ln>
            <a:scene3d>
              <a:camera prst="orthographicFront"/>
              <a:lightRig rig="sunse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467544" y="1533042"/>
              <a:ext cx="4562528" cy="4137045"/>
              <a:chOff x="467544" y="1533042"/>
              <a:chExt cx="4562528" cy="4137045"/>
            </a:xfrm>
          </p:grpSpPr>
          <p:sp>
            <p:nvSpPr>
              <p:cNvPr id="5" name="TextBox 4"/>
              <p:cNvSpPr txBox="1"/>
              <p:nvPr/>
            </p:nvSpPr>
            <p:spPr>
              <a:xfrm>
                <a:off x="1978954" y="1533042"/>
                <a:ext cx="432048" cy="369332"/>
              </a:xfrm>
              <a:prstGeom prst="rect">
                <a:avLst/>
              </a:prstGeom>
              <a:noFill/>
            </p:spPr>
            <p:txBody>
              <a:bodyPr wrap="square" rtlCol="0">
                <a:spAutoFit/>
              </a:bodyPr>
              <a:lstStyle/>
              <a:p>
                <a:r>
                  <a:rPr lang="en-US" dirty="0" smtClean="0"/>
                  <a:t>y</a:t>
                </a:r>
                <a:endParaRPr lang="en-US" dirty="0"/>
              </a:p>
            </p:txBody>
          </p:sp>
          <p:cxnSp>
            <p:nvCxnSpPr>
              <p:cNvPr id="8" name="Straight Connector 7"/>
              <p:cNvCxnSpPr/>
              <p:nvPr/>
            </p:nvCxnSpPr>
            <p:spPr>
              <a:xfrm>
                <a:off x="2228889" y="1963879"/>
                <a:ext cx="0" cy="1008000"/>
              </a:xfrm>
              <a:prstGeom prst="line">
                <a:avLst/>
              </a:prstGeom>
              <a:ln w="28575">
                <a:solidFill>
                  <a:srgbClr val="00B0F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83568" y="5008728"/>
                <a:ext cx="653913" cy="652068"/>
              </a:xfrm>
              <a:prstGeom prst="line">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762592" y="4127666"/>
                <a:ext cx="864000" cy="0"/>
              </a:xfrm>
              <a:prstGeom prst="line">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98024" y="3836087"/>
                <a:ext cx="432048" cy="369332"/>
              </a:xfrm>
              <a:prstGeom prst="rect">
                <a:avLst/>
              </a:prstGeom>
              <a:noFill/>
            </p:spPr>
            <p:txBody>
              <a:bodyPr wrap="square" rtlCol="0">
                <a:spAutoFit/>
              </a:bodyPr>
              <a:lstStyle/>
              <a:p>
                <a:r>
                  <a:rPr lang="en-US" dirty="0" smtClean="0"/>
                  <a:t>x</a:t>
                </a:r>
                <a:endParaRPr lang="en-US" dirty="0"/>
              </a:p>
            </p:txBody>
          </p:sp>
          <p:sp>
            <p:nvSpPr>
              <p:cNvPr id="12" name="TextBox 11"/>
              <p:cNvSpPr txBox="1"/>
              <p:nvPr/>
            </p:nvSpPr>
            <p:spPr>
              <a:xfrm>
                <a:off x="467544" y="5300755"/>
                <a:ext cx="432048" cy="369332"/>
              </a:xfrm>
              <a:prstGeom prst="rect">
                <a:avLst/>
              </a:prstGeom>
              <a:noFill/>
            </p:spPr>
            <p:txBody>
              <a:bodyPr wrap="square" rtlCol="0">
                <a:spAutoFit/>
              </a:bodyPr>
              <a:lstStyle/>
              <a:p>
                <a:r>
                  <a:rPr lang="en-US" dirty="0" smtClean="0"/>
                  <a:t>z</a:t>
                </a:r>
                <a:endParaRPr lang="en-US" dirty="0"/>
              </a:p>
            </p:txBody>
          </p:sp>
          <p:cxnSp>
            <p:nvCxnSpPr>
              <p:cNvPr id="24" name="Straight Connector 23"/>
              <p:cNvCxnSpPr/>
              <p:nvPr/>
            </p:nvCxnSpPr>
            <p:spPr>
              <a:xfrm flipV="1">
                <a:off x="1337479" y="4149081"/>
                <a:ext cx="870226" cy="859647"/>
              </a:xfrm>
              <a:prstGeom prst="line">
                <a:avLst/>
              </a:prstGeom>
              <a:ln w="28575">
                <a:solidFill>
                  <a:srgbClr val="00B05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209384" y="4125552"/>
                <a:ext cx="1548000" cy="0"/>
              </a:xfrm>
              <a:prstGeom prst="line">
                <a:avLst/>
              </a:prstGeom>
              <a:ln w="28575">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26800" y="2925080"/>
                <a:ext cx="0" cy="1224000"/>
              </a:xfrm>
              <a:prstGeom prst="line">
                <a:avLst/>
              </a:prstGeom>
              <a:ln w="28575">
                <a:solidFill>
                  <a:srgbClr val="00B0F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31" name="TextBox 30"/>
          <p:cNvSpPr txBox="1"/>
          <p:nvPr/>
        </p:nvSpPr>
        <p:spPr>
          <a:xfrm>
            <a:off x="827584" y="908720"/>
            <a:ext cx="7560840" cy="369332"/>
          </a:xfrm>
          <a:prstGeom prst="rect">
            <a:avLst/>
          </a:prstGeom>
          <a:noFill/>
        </p:spPr>
        <p:txBody>
          <a:bodyPr wrap="square" rtlCol="0">
            <a:spAutoFit/>
          </a:bodyPr>
          <a:lstStyle/>
          <a:p>
            <a:r>
              <a:rPr lang="en-US" b="1" dirty="0" smtClean="0">
                <a:solidFill>
                  <a:srgbClr val="0070C0"/>
                </a:solidFill>
              </a:rPr>
              <a:t>Consider a small parallelepiped with sides of lengths </a:t>
            </a:r>
            <a:r>
              <a:rPr lang="en-US" b="1" dirty="0" err="1" smtClean="0">
                <a:solidFill>
                  <a:srgbClr val="0070C0"/>
                </a:solidFill>
              </a:rPr>
              <a:t>dx</a:t>
            </a:r>
            <a:r>
              <a:rPr lang="en-US" b="1" dirty="0" smtClean="0">
                <a:solidFill>
                  <a:srgbClr val="0070C0"/>
                </a:solidFill>
              </a:rPr>
              <a:t>, </a:t>
            </a:r>
            <a:r>
              <a:rPr lang="en-US" b="1" dirty="0" err="1" smtClean="0">
                <a:solidFill>
                  <a:srgbClr val="0070C0"/>
                </a:solidFill>
              </a:rPr>
              <a:t>dy</a:t>
            </a:r>
            <a:r>
              <a:rPr lang="en-US" b="1" dirty="0" smtClean="0">
                <a:solidFill>
                  <a:srgbClr val="0070C0"/>
                </a:solidFill>
              </a:rPr>
              <a:t>, and  dz.</a:t>
            </a:r>
          </a:p>
        </p:txBody>
      </p:sp>
      <p:grpSp>
        <p:nvGrpSpPr>
          <p:cNvPr id="37" name="Group 36"/>
          <p:cNvGrpSpPr/>
          <p:nvPr/>
        </p:nvGrpSpPr>
        <p:grpSpPr>
          <a:xfrm>
            <a:off x="3162608" y="3851168"/>
            <a:ext cx="609469" cy="553955"/>
            <a:chOff x="2298808" y="2962168"/>
            <a:chExt cx="741200" cy="778392"/>
          </a:xfrm>
        </p:grpSpPr>
        <p:cxnSp>
          <p:nvCxnSpPr>
            <p:cNvPr id="15" name="Straight Connector 14"/>
            <p:cNvCxnSpPr/>
            <p:nvPr/>
          </p:nvCxnSpPr>
          <p:spPr>
            <a:xfrm>
              <a:off x="2586840" y="2962168"/>
              <a:ext cx="0" cy="432000"/>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824008" y="3164520"/>
              <a:ext cx="0" cy="432000"/>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298808" y="3380520"/>
              <a:ext cx="288032" cy="360040"/>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3423344" y="2996952"/>
            <a:ext cx="609469" cy="553955"/>
            <a:chOff x="2298808" y="2962168"/>
            <a:chExt cx="741200" cy="778392"/>
          </a:xfrm>
        </p:grpSpPr>
        <p:cxnSp>
          <p:nvCxnSpPr>
            <p:cNvPr id="39" name="Straight Connector 38"/>
            <p:cNvCxnSpPr/>
            <p:nvPr/>
          </p:nvCxnSpPr>
          <p:spPr>
            <a:xfrm>
              <a:off x="2586840" y="2962168"/>
              <a:ext cx="0" cy="432000"/>
            </a:xfrm>
            <a:prstGeom prst="line">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824008" y="3164520"/>
              <a:ext cx="0" cy="432000"/>
            </a:xfrm>
            <a:prstGeom prst="line">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2298808" y="3380520"/>
              <a:ext cx="288032" cy="360040"/>
            </a:xfrm>
            <a:prstGeom prst="line">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4254035" y="3717032"/>
            <a:ext cx="609469" cy="553955"/>
            <a:chOff x="2298808" y="2962168"/>
            <a:chExt cx="741200" cy="778392"/>
          </a:xfrm>
        </p:grpSpPr>
        <p:cxnSp>
          <p:nvCxnSpPr>
            <p:cNvPr id="47" name="Straight Connector 46"/>
            <p:cNvCxnSpPr/>
            <p:nvPr/>
          </p:nvCxnSpPr>
          <p:spPr>
            <a:xfrm>
              <a:off x="2586840" y="2962168"/>
              <a:ext cx="0" cy="43200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2824008" y="3164520"/>
              <a:ext cx="0" cy="43200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2298808" y="3380520"/>
              <a:ext cx="288032" cy="36004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3063304" y="4365104"/>
            <a:ext cx="609469" cy="553955"/>
            <a:chOff x="2298808" y="2962168"/>
            <a:chExt cx="741200" cy="778392"/>
          </a:xfrm>
        </p:grpSpPr>
        <p:cxnSp>
          <p:nvCxnSpPr>
            <p:cNvPr id="51" name="Straight Connector 50"/>
            <p:cNvCxnSpPr/>
            <p:nvPr/>
          </p:nvCxnSpPr>
          <p:spPr>
            <a:xfrm>
              <a:off x="2586840" y="2962168"/>
              <a:ext cx="0" cy="432000"/>
            </a:xfrm>
            <a:prstGeom prst="line">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2824008" y="3164520"/>
              <a:ext cx="0" cy="432000"/>
            </a:xfrm>
            <a:prstGeom prst="line">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298808" y="3380520"/>
              <a:ext cx="288032" cy="360040"/>
            </a:xfrm>
            <a:prstGeom prst="line">
              <a:avLst/>
            </a:prstGeom>
            <a:ln w="38100">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rot="10800000">
            <a:off x="3495353" y="4221088"/>
            <a:ext cx="609469" cy="553955"/>
            <a:chOff x="2298808" y="2962168"/>
            <a:chExt cx="741200" cy="778392"/>
          </a:xfrm>
        </p:grpSpPr>
        <p:cxnSp>
          <p:nvCxnSpPr>
            <p:cNvPr id="55" name="Straight Connector 54"/>
            <p:cNvCxnSpPr/>
            <p:nvPr/>
          </p:nvCxnSpPr>
          <p:spPr>
            <a:xfrm>
              <a:off x="2586840" y="2962168"/>
              <a:ext cx="0" cy="432000"/>
            </a:xfrm>
            <a:prstGeom prst="line">
              <a:avLst/>
            </a:prstGeom>
            <a:ln w="38100">
              <a:solidFill>
                <a:schemeClr val="accent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824008" y="3164520"/>
              <a:ext cx="0" cy="432000"/>
            </a:xfrm>
            <a:prstGeom prst="line">
              <a:avLst/>
            </a:prstGeom>
            <a:ln w="38100">
              <a:solidFill>
                <a:schemeClr val="accent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2298808" y="3380520"/>
              <a:ext cx="288032" cy="360040"/>
            </a:xfrm>
            <a:prstGeom prst="line">
              <a:avLst/>
            </a:prstGeom>
            <a:ln w="38100">
              <a:solidFill>
                <a:schemeClr val="accent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rot="10800000">
            <a:off x="2631256" y="3717032"/>
            <a:ext cx="609469" cy="553955"/>
            <a:chOff x="2298808" y="2962168"/>
            <a:chExt cx="741200" cy="778392"/>
          </a:xfrm>
        </p:grpSpPr>
        <p:cxnSp>
          <p:nvCxnSpPr>
            <p:cNvPr id="59" name="Straight Connector 58"/>
            <p:cNvCxnSpPr/>
            <p:nvPr/>
          </p:nvCxnSpPr>
          <p:spPr>
            <a:xfrm>
              <a:off x="2586840" y="2962168"/>
              <a:ext cx="0" cy="432000"/>
            </a:xfrm>
            <a:prstGeom prst="line">
              <a:avLst/>
            </a:prstGeom>
            <a:ln w="3810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2824008" y="3164520"/>
              <a:ext cx="0" cy="432000"/>
            </a:xfrm>
            <a:prstGeom prst="line">
              <a:avLst/>
            </a:prstGeom>
            <a:ln w="3810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2298808" y="3380520"/>
              <a:ext cx="288032" cy="360040"/>
            </a:xfrm>
            <a:prstGeom prst="line">
              <a:avLst/>
            </a:prstGeom>
            <a:ln w="3810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rot="10800000">
            <a:off x="3787153" y="3289676"/>
            <a:ext cx="609469" cy="553955"/>
            <a:chOff x="2298808" y="2962168"/>
            <a:chExt cx="741200" cy="778392"/>
          </a:xfrm>
        </p:grpSpPr>
        <p:cxnSp>
          <p:nvCxnSpPr>
            <p:cNvPr id="63" name="Straight Connector 62"/>
            <p:cNvCxnSpPr/>
            <p:nvPr/>
          </p:nvCxnSpPr>
          <p:spPr>
            <a:xfrm>
              <a:off x="2586840" y="2962168"/>
              <a:ext cx="0" cy="432000"/>
            </a:xfrm>
            <a:prstGeom prst="line">
              <a:avLst/>
            </a:prstGeom>
            <a:ln w="38100">
              <a:solidFill>
                <a:srgbClr val="00B05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2824008" y="3164520"/>
              <a:ext cx="0" cy="432000"/>
            </a:xfrm>
            <a:prstGeom prst="line">
              <a:avLst/>
            </a:prstGeom>
            <a:ln w="38100">
              <a:solidFill>
                <a:srgbClr val="00B05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298808" y="3380520"/>
              <a:ext cx="288032" cy="360040"/>
            </a:xfrm>
            <a:prstGeom prst="line">
              <a:avLst/>
            </a:prstGeom>
            <a:ln w="38100">
              <a:solidFill>
                <a:srgbClr val="00B05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66" name="Object 4"/>
          <p:cNvGraphicFramePr>
            <a:graphicFrameLocks noChangeAspect="1"/>
          </p:cNvGraphicFramePr>
          <p:nvPr/>
        </p:nvGraphicFramePr>
        <p:xfrm>
          <a:off x="2520648" y="3929289"/>
          <a:ext cx="254624" cy="300674"/>
        </p:xfrm>
        <a:graphic>
          <a:graphicData uri="http://schemas.openxmlformats.org/presentationml/2006/ole">
            <p:oleObj spid="_x0000_s40965" name="Equation" r:id="rId5" imgW="190440" imgH="228600" progId="Equation.3">
              <p:embed/>
            </p:oleObj>
          </a:graphicData>
        </a:graphic>
      </p:graphicFrame>
      <p:graphicFrame>
        <p:nvGraphicFramePr>
          <p:cNvPr id="67" name="Object 4"/>
          <p:cNvGraphicFramePr>
            <a:graphicFrameLocks noChangeAspect="1"/>
          </p:cNvGraphicFramePr>
          <p:nvPr/>
        </p:nvGraphicFramePr>
        <p:xfrm>
          <a:off x="4215465" y="2999427"/>
          <a:ext cx="287999" cy="293688"/>
        </p:xfrm>
        <a:graphic>
          <a:graphicData uri="http://schemas.openxmlformats.org/presentationml/2006/ole">
            <p:oleObj spid="_x0000_s40966" name="Equation" r:id="rId6" imgW="190440" imgH="215640" progId="Equation.3">
              <p:embed/>
            </p:oleObj>
          </a:graphicData>
        </a:graphic>
      </p:graphicFrame>
      <p:sp>
        <p:nvSpPr>
          <p:cNvPr id="68" name="TextBox 67"/>
          <p:cNvSpPr txBox="1"/>
          <p:nvPr/>
        </p:nvSpPr>
        <p:spPr>
          <a:xfrm>
            <a:off x="3662896" y="3861048"/>
            <a:ext cx="432048" cy="338554"/>
          </a:xfrm>
          <a:prstGeom prst="rect">
            <a:avLst/>
          </a:prstGeom>
          <a:noFill/>
        </p:spPr>
        <p:txBody>
          <a:bodyPr wrap="square" rtlCol="0">
            <a:spAutoFit/>
          </a:bodyPr>
          <a:lstStyle/>
          <a:p>
            <a:r>
              <a:rPr lang="en-US" sz="1600" dirty="0" smtClean="0"/>
              <a:t>X </a:t>
            </a:r>
            <a:endParaRPr lang="en-US" sz="1600" dirty="0"/>
          </a:p>
        </p:txBody>
      </p:sp>
      <p:sp>
        <p:nvSpPr>
          <p:cNvPr id="69" name="TextBox 68"/>
          <p:cNvSpPr txBox="1"/>
          <p:nvPr/>
        </p:nvSpPr>
        <p:spPr>
          <a:xfrm>
            <a:off x="2919288" y="4293096"/>
            <a:ext cx="432048" cy="338554"/>
          </a:xfrm>
          <a:prstGeom prst="rect">
            <a:avLst/>
          </a:prstGeom>
          <a:noFill/>
        </p:spPr>
        <p:txBody>
          <a:bodyPr wrap="square" rtlCol="0">
            <a:spAutoFit/>
          </a:bodyPr>
          <a:lstStyle/>
          <a:p>
            <a:r>
              <a:rPr lang="en-US" sz="1600" dirty="0" smtClean="0"/>
              <a:t>Z </a:t>
            </a:r>
            <a:endParaRPr lang="en-US" sz="1600" dirty="0"/>
          </a:p>
        </p:txBody>
      </p:sp>
      <p:sp>
        <p:nvSpPr>
          <p:cNvPr id="70" name="TextBox 69"/>
          <p:cNvSpPr txBox="1"/>
          <p:nvPr/>
        </p:nvSpPr>
        <p:spPr>
          <a:xfrm>
            <a:off x="3108016" y="3824174"/>
            <a:ext cx="432048" cy="338554"/>
          </a:xfrm>
          <a:prstGeom prst="rect">
            <a:avLst/>
          </a:prstGeom>
          <a:noFill/>
        </p:spPr>
        <p:txBody>
          <a:bodyPr wrap="square" rtlCol="0">
            <a:spAutoFit/>
          </a:bodyPr>
          <a:lstStyle/>
          <a:p>
            <a:r>
              <a:rPr lang="en-US" sz="1600" dirty="0" smtClean="0"/>
              <a:t>Y  </a:t>
            </a:r>
            <a:endParaRPr lang="en-US" sz="1600" dirty="0"/>
          </a:p>
        </p:txBody>
      </p:sp>
      <p:graphicFrame>
        <p:nvGraphicFramePr>
          <p:cNvPr id="71" name="Object 4"/>
          <p:cNvGraphicFramePr>
            <a:graphicFrameLocks noChangeAspect="1"/>
          </p:cNvGraphicFramePr>
          <p:nvPr/>
        </p:nvGraphicFramePr>
        <p:xfrm>
          <a:off x="3855392" y="2636912"/>
          <a:ext cx="474242" cy="274637"/>
        </p:xfrm>
        <a:graphic>
          <a:graphicData uri="http://schemas.openxmlformats.org/presentationml/2006/ole">
            <p:oleObj spid="_x0000_s40967" name="Equation" r:id="rId7" imgW="190440" imgH="177480" progId="Equation.3">
              <p:embed/>
            </p:oleObj>
          </a:graphicData>
        </a:graphic>
      </p:graphicFrame>
      <p:graphicFrame>
        <p:nvGraphicFramePr>
          <p:cNvPr id="72" name="Object 4"/>
          <p:cNvGraphicFramePr>
            <a:graphicFrameLocks noChangeAspect="1"/>
          </p:cNvGraphicFramePr>
          <p:nvPr/>
        </p:nvGraphicFramePr>
        <p:xfrm>
          <a:off x="4935512" y="3114675"/>
          <a:ext cx="506413" cy="314325"/>
        </p:xfrm>
        <a:graphic>
          <a:graphicData uri="http://schemas.openxmlformats.org/presentationml/2006/ole">
            <p:oleObj spid="_x0000_s40968" name="Equation" r:id="rId8" imgW="203040" imgH="203040" progId="Equation.3">
              <p:embed/>
            </p:oleObj>
          </a:graphicData>
        </a:graphic>
      </p:graphicFrame>
      <p:sp>
        <p:nvSpPr>
          <p:cNvPr id="74" name="Freeform 73"/>
          <p:cNvSpPr/>
          <p:nvPr/>
        </p:nvSpPr>
        <p:spPr>
          <a:xfrm>
            <a:off x="3568980" y="2238233"/>
            <a:ext cx="602775" cy="900752"/>
          </a:xfrm>
          <a:custGeom>
            <a:avLst/>
            <a:gdLst>
              <a:gd name="connsiteX0" fmla="*/ 138751 w 602775"/>
              <a:gd name="connsiteY0" fmla="*/ 900752 h 900752"/>
              <a:gd name="connsiteX1" fmla="*/ 70513 w 602775"/>
              <a:gd name="connsiteY1" fmla="*/ 341194 h 900752"/>
              <a:gd name="connsiteX2" fmla="*/ 561832 w 602775"/>
              <a:gd name="connsiteY2" fmla="*/ 0 h 900752"/>
              <a:gd name="connsiteX3" fmla="*/ 561832 w 602775"/>
              <a:gd name="connsiteY3" fmla="*/ 0 h 900752"/>
              <a:gd name="connsiteX4" fmla="*/ 602775 w 602775"/>
              <a:gd name="connsiteY4" fmla="*/ 13648 h 900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2775" h="900752">
                <a:moveTo>
                  <a:pt x="138751" y="900752"/>
                </a:moveTo>
                <a:cubicBezTo>
                  <a:pt x="69375" y="696035"/>
                  <a:pt x="0" y="491319"/>
                  <a:pt x="70513" y="341194"/>
                </a:cubicBezTo>
                <a:cubicBezTo>
                  <a:pt x="141026" y="191069"/>
                  <a:pt x="561832" y="0"/>
                  <a:pt x="561832" y="0"/>
                </a:cubicBezTo>
                <a:lnTo>
                  <a:pt x="561832" y="0"/>
                </a:lnTo>
                <a:lnTo>
                  <a:pt x="602775" y="1364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7" name="Object 3"/>
          <p:cNvGraphicFramePr>
            <a:graphicFrameLocks noChangeAspect="1"/>
          </p:cNvGraphicFramePr>
          <p:nvPr/>
        </p:nvGraphicFramePr>
        <p:xfrm>
          <a:off x="4055918" y="1637256"/>
          <a:ext cx="1376114" cy="783878"/>
        </p:xfrm>
        <a:graphic>
          <a:graphicData uri="http://schemas.openxmlformats.org/presentationml/2006/ole">
            <p:oleObj spid="_x0000_s40969" name="Equation" r:id="rId9" imgW="799920" imgH="444240" progId="Equation.3">
              <p:embed/>
            </p:oleObj>
          </a:graphicData>
        </a:graphic>
      </p:graphicFrame>
      <p:sp>
        <p:nvSpPr>
          <p:cNvPr id="79" name="Freeform 78"/>
          <p:cNvSpPr/>
          <p:nvPr/>
        </p:nvSpPr>
        <p:spPr>
          <a:xfrm>
            <a:off x="3789618" y="2477069"/>
            <a:ext cx="1774209" cy="771098"/>
          </a:xfrm>
          <a:custGeom>
            <a:avLst/>
            <a:gdLst>
              <a:gd name="connsiteX0" fmla="*/ 0 w 1774209"/>
              <a:gd name="connsiteY0" fmla="*/ 771098 h 771098"/>
              <a:gd name="connsiteX1" fmla="*/ 1187355 w 1774209"/>
              <a:gd name="connsiteY1" fmla="*/ 116006 h 771098"/>
              <a:gd name="connsiteX2" fmla="*/ 1774209 w 1774209"/>
              <a:gd name="connsiteY2" fmla="*/ 75062 h 771098"/>
            </a:gdLst>
            <a:ahLst/>
            <a:cxnLst>
              <a:cxn ang="0">
                <a:pos x="connsiteX0" y="connsiteY0"/>
              </a:cxn>
              <a:cxn ang="0">
                <a:pos x="connsiteX1" y="connsiteY1"/>
              </a:cxn>
              <a:cxn ang="0">
                <a:pos x="connsiteX2" y="connsiteY2"/>
              </a:cxn>
            </a:cxnLst>
            <a:rect l="l" t="t" r="r" b="b"/>
            <a:pathLst>
              <a:path w="1774209" h="771098">
                <a:moveTo>
                  <a:pt x="0" y="771098"/>
                </a:moveTo>
                <a:cubicBezTo>
                  <a:pt x="445827" y="501555"/>
                  <a:pt x="891654" y="232012"/>
                  <a:pt x="1187355" y="116006"/>
                </a:cubicBezTo>
                <a:cubicBezTo>
                  <a:pt x="1483056" y="0"/>
                  <a:pt x="1628632" y="37531"/>
                  <a:pt x="1774209" y="7506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1" name="Object 3"/>
          <p:cNvGraphicFramePr>
            <a:graphicFrameLocks noChangeAspect="1"/>
          </p:cNvGraphicFramePr>
          <p:nvPr/>
        </p:nvGraphicFramePr>
        <p:xfrm>
          <a:off x="5540651" y="2060575"/>
          <a:ext cx="1397000" cy="784225"/>
        </p:xfrm>
        <a:graphic>
          <a:graphicData uri="http://schemas.openxmlformats.org/presentationml/2006/ole">
            <p:oleObj spid="_x0000_s40970" name="Equation" r:id="rId10" imgW="812520" imgH="444240" progId="Equation.3">
              <p:embed/>
            </p:oleObj>
          </a:graphicData>
        </a:graphic>
      </p:graphicFrame>
      <p:sp>
        <p:nvSpPr>
          <p:cNvPr id="82" name="Freeform 81"/>
          <p:cNvSpPr/>
          <p:nvPr/>
        </p:nvSpPr>
        <p:spPr>
          <a:xfrm>
            <a:off x="2766036" y="2429301"/>
            <a:ext cx="750627" cy="968992"/>
          </a:xfrm>
          <a:custGeom>
            <a:avLst/>
            <a:gdLst>
              <a:gd name="connsiteX0" fmla="*/ 750627 w 750627"/>
              <a:gd name="connsiteY0" fmla="*/ 968992 h 968992"/>
              <a:gd name="connsiteX1" fmla="*/ 354842 w 750627"/>
              <a:gd name="connsiteY1" fmla="*/ 313899 h 968992"/>
              <a:gd name="connsiteX2" fmla="*/ 0 w 750627"/>
              <a:gd name="connsiteY2" fmla="*/ 0 h 968992"/>
            </a:gdLst>
            <a:ahLst/>
            <a:cxnLst>
              <a:cxn ang="0">
                <a:pos x="connsiteX0" y="connsiteY0"/>
              </a:cxn>
              <a:cxn ang="0">
                <a:pos x="connsiteX1" y="connsiteY1"/>
              </a:cxn>
              <a:cxn ang="0">
                <a:pos x="connsiteX2" y="connsiteY2"/>
              </a:cxn>
            </a:cxnLst>
            <a:rect l="l" t="t" r="r" b="b"/>
            <a:pathLst>
              <a:path w="750627" h="968992">
                <a:moveTo>
                  <a:pt x="750627" y="968992"/>
                </a:moveTo>
                <a:cubicBezTo>
                  <a:pt x="615286" y="722195"/>
                  <a:pt x="479946" y="475398"/>
                  <a:pt x="354842" y="313899"/>
                </a:cubicBezTo>
                <a:cubicBezTo>
                  <a:pt x="229738" y="152400"/>
                  <a:pt x="114869" y="76200"/>
                  <a:pt x="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3" name="Object 3"/>
          <p:cNvGraphicFramePr>
            <a:graphicFrameLocks noChangeAspect="1"/>
          </p:cNvGraphicFramePr>
          <p:nvPr/>
        </p:nvGraphicFramePr>
        <p:xfrm>
          <a:off x="1551136" y="1844824"/>
          <a:ext cx="1397000" cy="784225"/>
        </p:xfrm>
        <a:graphic>
          <a:graphicData uri="http://schemas.openxmlformats.org/presentationml/2006/ole">
            <p:oleObj spid="_x0000_s40971" name="Equation" r:id="rId11" imgW="812520" imgH="444240" progId="Equation.3">
              <p:embed/>
            </p:oleObj>
          </a:graphicData>
        </a:graphic>
      </p:graphicFrame>
      <p:sp>
        <p:nvSpPr>
          <p:cNvPr id="84" name="Freeform 83"/>
          <p:cNvSpPr/>
          <p:nvPr/>
        </p:nvSpPr>
        <p:spPr>
          <a:xfrm>
            <a:off x="4704018" y="3548418"/>
            <a:ext cx="805218" cy="436728"/>
          </a:xfrm>
          <a:custGeom>
            <a:avLst/>
            <a:gdLst>
              <a:gd name="connsiteX0" fmla="*/ 0 w 805218"/>
              <a:gd name="connsiteY0" fmla="*/ 436728 h 436728"/>
              <a:gd name="connsiteX1" fmla="*/ 341194 w 805218"/>
              <a:gd name="connsiteY1" fmla="*/ 122830 h 436728"/>
              <a:gd name="connsiteX2" fmla="*/ 341194 w 805218"/>
              <a:gd name="connsiteY2" fmla="*/ 122830 h 436728"/>
              <a:gd name="connsiteX3" fmla="*/ 805218 w 805218"/>
              <a:gd name="connsiteY3" fmla="*/ 0 h 436728"/>
              <a:gd name="connsiteX4" fmla="*/ 805218 w 805218"/>
              <a:gd name="connsiteY4" fmla="*/ 0 h 436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218" h="436728">
                <a:moveTo>
                  <a:pt x="0" y="436728"/>
                </a:moveTo>
                <a:lnTo>
                  <a:pt x="341194" y="122830"/>
                </a:lnTo>
                <a:lnTo>
                  <a:pt x="341194" y="122830"/>
                </a:lnTo>
                <a:lnTo>
                  <a:pt x="805218" y="0"/>
                </a:lnTo>
                <a:lnTo>
                  <a:pt x="805218"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5" name="Object 3"/>
          <p:cNvGraphicFramePr>
            <a:graphicFrameLocks noChangeAspect="1"/>
          </p:cNvGraphicFramePr>
          <p:nvPr/>
        </p:nvGraphicFramePr>
        <p:xfrm>
          <a:off x="5594250" y="3041650"/>
          <a:ext cx="1354138" cy="695325"/>
        </p:xfrm>
        <a:graphic>
          <a:graphicData uri="http://schemas.openxmlformats.org/presentationml/2006/ole">
            <p:oleObj spid="_x0000_s40972" name="Equation" r:id="rId12" imgW="787320" imgH="393480" progId="Equation.3">
              <p:embed/>
            </p:oleObj>
          </a:graphicData>
        </a:graphic>
      </p:graphicFrame>
      <p:sp>
        <p:nvSpPr>
          <p:cNvPr id="86" name="Freeform 85"/>
          <p:cNvSpPr/>
          <p:nvPr/>
        </p:nvSpPr>
        <p:spPr>
          <a:xfrm>
            <a:off x="4540245" y="3671248"/>
            <a:ext cx="1241946" cy="818865"/>
          </a:xfrm>
          <a:custGeom>
            <a:avLst/>
            <a:gdLst>
              <a:gd name="connsiteX0" fmla="*/ 0 w 1241946"/>
              <a:gd name="connsiteY0" fmla="*/ 109182 h 818865"/>
              <a:gd name="connsiteX1" fmla="*/ 232012 w 1241946"/>
              <a:gd name="connsiteY1" fmla="*/ 0 h 818865"/>
              <a:gd name="connsiteX2" fmla="*/ 232012 w 1241946"/>
              <a:gd name="connsiteY2" fmla="*/ 0 h 818865"/>
              <a:gd name="connsiteX3" fmla="*/ 1241946 w 1241946"/>
              <a:gd name="connsiteY3" fmla="*/ 818865 h 818865"/>
            </a:gdLst>
            <a:ahLst/>
            <a:cxnLst>
              <a:cxn ang="0">
                <a:pos x="connsiteX0" y="connsiteY0"/>
              </a:cxn>
              <a:cxn ang="0">
                <a:pos x="connsiteX1" y="connsiteY1"/>
              </a:cxn>
              <a:cxn ang="0">
                <a:pos x="connsiteX2" y="connsiteY2"/>
              </a:cxn>
              <a:cxn ang="0">
                <a:pos x="connsiteX3" y="connsiteY3"/>
              </a:cxn>
            </a:cxnLst>
            <a:rect l="l" t="t" r="r" b="b"/>
            <a:pathLst>
              <a:path w="1241946" h="818865">
                <a:moveTo>
                  <a:pt x="0" y="109182"/>
                </a:moveTo>
                <a:lnTo>
                  <a:pt x="232012" y="0"/>
                </a:lnTo>
                <a:lnTo>
                  <a:pt x="232012" y="0"/>
                </a:lnTo>
                <a:lnTo>
                  <a:pt x="1241946" y="81886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7" name="Object 3"/>
          <p:cNvGraphicFramePr>
            <a:graphicFrameLocks noChangeAspect="1"/>
          </p:cNvGraphicFramePr>
          <p:nvPr/>
        </p:nvGraphicFramePr>
        <p:xfrm>
          <a:off x="5787925" y="4198938"/>
          <a:ext cx="1376363" cy="739775"/>
        </p:xfrm>
        <a:graphic>
          <a:graphicData uri="http://schemas.openxmlformats.org/presentationml/2006/ole">
            <p:oleObj spid="_x0000_s40973" name="Equation" r:id="rId13" imgW="799920" imgH="419040" progId="Equation.3">
              <p:embed/>
            </p:oleObj>
          </a:graphicData>
        </a:graphic>
      </p:graphicFrame>
      <p:sp>
        <p:nvSpPr>
          <p:cNvPr id="88" name="Freeform 87"/>
          <p:cNvSpPr/>
          <p:nvPr/>
        </p:nvSpPr>
        <p:spPr>
          <a:xfrm>
            <a:off x="4376472" y="4162567"/>
            <a:ext cx="987188" cy="827964"/>
          </a:xfrm>
          <a:custGeom>
            <a:avLst/>
            <a:gdLst>
              <a:gd name="connsiteX0" fmla="*/ 0 w 987188"/>
              <a:gd name="connsiteY0" fmla="*/ 0 h 827964"/>
              <a:gd name="connsiteX1" fmla="*/ 832513 w 987188"/>
              <a:gd name="connsiteY1" fmla="*/ 696036 h 827964"/>
              <a:gd name="connsiteX2" fmla="*/ 928047 w 987188"/>
              <a:gd name="connsiteY2" fmla="*/ 791570 h 827964"/>
            </a:gdLst>
            <a:ahLst/>
            <a:cxnLst>
              <a:cxn ang="0">
                <a:pos x="connsiteX0" y="connsiteY0"/>
              </a:cxn>
              <a:cxn ang="0">
                <a:pos x="connsiteX1" y="connsiteY1"/>
              </a:cxn>
              <a:cxn ang="0">
                <a:pos x="connsiteX2" y="connsiteY2"/>
              </a:cxn>
            </a:cxnLst>
            <a:rect l="l" t="t" r="r" b="b"/>
            <a:pathLst>
              <a:path w="987188" h="827964">
                <a:moveTo>
                  <a:pt x="0" y="0"/>
                </a:moveTo>
                <a:lnTo>
                  <a:pt x="832513" y="696036"/>
                </a:lnTo>
                <a:cubicBezTo>
                  <a:pt x="987188" y="827964"/>
                  <a:pt x="957617" y="809767"/>
                  <a:pt x="928047" y="79157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9" name="Object 3"/>
          <p:cNvGraphicFramePr>
            <a:graphicFrameLocks noChangeAspect="1"/>
          </p:cNvGraphicFramePr>
          <p:nvPr/>
        </p:nvGraphicFramePr>
        <p:xfrm>
          <a:off x="5295800" y="4746625"/>
          <a:ext cx="1376363" cy="693738"/>
        </p:xfrm>
        <a:graphic>
          <a:graphicData uri="http://schemas.openxmlformats.org/presentationml/2006/ole">
            <p:oleObj spid="_x0000_s40974" name="Equation" r:id="rId14" imgW="799920" imgH="393480" progId="Equation.3">
              <p:embed/>
            </p:oleObj>
          </a:graphicData>
        </a:graphic>
      </p:graphicFrame>
      <p:sp>
        <p:nvSpPr>
          <p:cNvPr id="90" name="Freeform 89"/>
          <p:cNvSpPr/>
          <p:nvPr/>
        </p:nvSpPr>
        <p:spPr>
          <a:xfrm>
            <a:off x="2493081" y="4763069"/>
            <a:ext cx="723331" cy="887104"/>
          </a:xfrm>
          <a:custGeom>
            <a:avLst/>
            <a:gdLst>
              <a:gd name="connsiteX0" fmla="*/ 723331 w 723331"/>
              <a:gd name="connsiteY0" fmla="*/ 0 h 887104"/>
              <a:gd name="connsiteX1" fmla="*/ 232012 w 723331"/>
              <a:gd name="connsiteY1" fmla="*/ 491319 h 887104"/>
              <a:gd name="connsiteX2" fmla="*/ 245659 w 723331"/>
              <a:gd name="connsiteY2" fmla="*/ 464024 h 887104"/>
              <a:gd name="connsiteX3" fmla="*/ 0 w 723331"/>
              <a:gd name="connsiteY3" fmla="*/ 887104 h 887104"/>
            </a:gdLst>
            <a:ahLst/>
            <a:cxnLst>
              <a:cxn ang="0">
                <a:pos x="connsiteX0" y="connsiteY0"/>
              </a:cxn>
              <a:cxn ang="0">
                <a:pos x="connsiteX1" y="connsiteY1"/>
              </a:cxn>
              <a:cxn ang="0">
                <a:pos x="connsiteX2" y="connsiteY2"/>
              </a:cxn>
              <a:cxn ang="0">
                <a:pos x="connsiteX3" y="connsiteY3"/>
              </a:cxn>
            </a:cxnLst>
            <a:rect l="l" t="t" r="r" b="b"/>
            <a:pathLst>
              <a:path w="723331" h="887104">
                <a:moveTo>
                  <a:pt x="723331" y="0"/>
                </a:moveTo>
                <a:lnTo>
                  <a:pt x="232012" y="491319"/>
                </a:lnTo>
                <a:cubicBezTo>
                  <a:pt x="152400" y="568656"/>
                  <a:pt x="284328" y="398060"/>
                  <a:pt x="245659" y="464024"/>
                </a:cubicBezTo>
                <a:cubicBezTo>
                  <a:pt x="206990" y="529988"/>
                  <a:pt x="0" y="887104"/>
                  <a:pt x="0" y="88710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1" name="Object 3"/>
          <p:cNvGraphicFramePr>
            <a:graphicFrameLocks noChangeAspect="1"/>
          </p:cNvGraphicFramePr>
          <p:nvPr/>
        </p:nvGraphicFramePr>
        <p:xfrm>
          <a:off x="2066825" y="5516563"/>
          <a:ext cx="1331913" cy="695325"/>
        </p:xfrm>
        <a:graphic>
          <a:graphicData uri="http://schemas.openxmlformats.org/presentationml/2006/ole">
            <p:oleObj spid="_x0000_s40975" name="Equation" r:id="rId15" imgW="774360" imgH="393480" progId="Equation.3">
              <p:embed/>
            </p:oleObj>
          </a:graphicData>
        </a:graphic>
      </p:graphicFrame>
      <p:sp>
        <p:nvSpPr>
          <p:cNvPr id="92" name="Freeform 91"/>
          <p:cNvSpPr/>
          <p:nvPr/>
        </p:nvSpPr>
        <p:spPr>
          <a:xfrm>
            <a:off x="3489367" y="4667534"/>
            <a:ext cx="723332" cy="900753"/>
          </a:xfrm>
          <a:custGeom>
            <a:avLst/>
            <a:gdLst>
              <a:gd name="connsiteX0" fmla="*/ 0 w 723332"/>
              <a:gd name="connsiteY0" fmla="*/ 0 h 900753"/>
              <a:gd name="connsiteX1" fmla="*/ 395785 w 723332"/>
              <a:gd name="connsiteY1" fmla="*/ 668741 h 900753"/>
              <a:gd name="connsiteX2" fmla="*/ 395785 w 723332"/>
              <a:gd name="connsiteY2" fmla="*/ 668741 h 900753"/>
              <a:gd name="connsiteX3" fmla="*/ 723332 w 723332"/>
              <a:gd name="connsiteY3" fmla="*/ 900753 h 900753"/>
            </a:gdLst>
            <a:ahLst/>
            <a:cxnLst>
              <a:cxn ang="0">
                <a:pos x="connsiteX0" y="connsiteY0"/>
              </a:cxn>
              <a:cxn ang="0">
                <a:pos x="connsiteX1" y="connsiteY1"/>
              </a:cxn>
              <a:cxn ang="0">
                <a:pos x="connsiteX2" y="connsiteY2"/>
              </a:cxn>
              <a:cxn ang="0">
                <a:pos x="connsiteX3" y="connsiteY3"/>
              </a:cxn>
            </a:cxnLst>
            <a:rect l="l" t="t" r="r" b="b"/>
            <a:pathLst>
              <a:path w="723332" h="900753">
                <a:moveTo>
                  <a:pt x="0" y="0"/>
                </a:moveTo>
                <a:lnTo>
                  <a:pt x="395785" y="668741"/>
                </a:lnTo>
                <a:lnTo>
                  <a:pt x="395785" y="668741"/>
                </a:lnTo>
                <a:lnTo>
                  <a:pt x="723332" y="900753"/>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3" name="Object 3"/>
          <p:cNvGraphicFramePr>
            <a:graphicFrameLocks noChangeAspect="1"/>
          </p:cNvGraphicFramePr>
          <p:nvPr/>
        </p:nvGraphicFramePr>
        <p:xfrm>
          <a:off x="4132163" y="5445125"/>
          <a:ext cx="1354137" cy="695325"/>
        </p:xfrm>
        <a:graphic>
          <a:graphicData uri="http://schemas.openxmlformats.org/presentationml/2006/ole">
            <p:oleObj spid="_x0000_s40976" name="Equation" r:id="rId16" imgW="787320" imgH="393480" progId="Equation.3">
              <p:embed/>
            </p:oleObj>
          </a:graphicData>
        </a:graphic>
      </p:graphicFrame>
      <p:sp>
        <p:nvSpPr>
          <p:cNvPr id="96" name="Freeform 95"/>
          <p:cNvSpPr/>
          <p:nvPr/>
        </p:nvSpPr>
        <p:spPr>
          <a:xfrm>
            <a:off x="2029057" y="4446896"/>
            <a:ext cx="1269242" cy="261582"/>
          </a:xfrm>
          <a:custGeom>
            <a:avLst/>
            <a:gdLst>
              <a:gd name="connsiteX0" fmla="*/ 1269242 w 1269242"/>
              <a:gd name="connsiteY0" fmla="*/ 84161 h 261582"/>
              <a:gd name="connsiteX1" fmla="*/ 218364 w 1269242"/>
              <a:gd name="connsiteY1" fmla="*/ 29570 h 261582"/>
              <a:gd name="connsiteX2" fmla="*/ 0 w 1269242"/>
              <a:gd name="connsiteY2" fmla="*/ 261582 h 261582"/>
            </a:gdLst>
            <a:ahLst/>
            <a:cxnLst>
              <a:cxn ang="0">
                <a:pos x="connsiteX0" y="connsiteY0"/>
              </a:cxn>
              <a:cxn ang="0">
                <a:pos x="connsiteX1" y="connsiteY1"/>
              </a:cxn>
              <a:cxn ang="0">
                <a:pos x="connsiteX2" y="connsiteY2"/>
              </a:cxn>
            </a:cxnLst>
            <a:rect l="l" t="t" r="r" b="b"/>
            <a:pathLst>
              <a:path w="1269242" h="261582">
                <a:moveTo>
                  <a:pt x="1269242" y="84161"/>
                </a:moveTo>
                <a:cubicBezTo>
                  <a:pt x="849573" y="42080"/>
                  <a:pt x="429904" y="0"/>
                  <a:pt x="218364" y="29570"/>
                </a:cubicBezTo>
                <a:cubicBezTo>
                  <a:pt x="6824" y="59140"/>
                  <a:pt x="3412" y="160361"/>
                  <a:pt x="0" y="26158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7" name="Object 3"/>
          <p:cNvGraphicFramePr>
            <a:graphicFrameLocks noChangeAspect="1"/>
          </p:cNvGraphicFramePr>
          <p:nvPr/>
        </p:nvGraphicFramePr>
        <p:xfrm>
          <a:off x="755650" y="4630738"/>
          <a:ext cx="1354138" cy="739775"/>
        </p:xfrm>
        <a:graphic>
          <a:graphicData uri="http://schemas.openxmlformats.org/presentationml/2006/ole">
            <p:oleObj spid="_x0000_s40977" name="Equation" r:id="rId17" imgW="787320" imgH="419040" progId="Equation.3">
              <p:embed/>
            </p:oleObj>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60648"/>
            <a:ext cx="7560840" cy="369332"/>
          </a:xfrm>
          <a:prstGeom prst="rect">
            <a:avLst/>
          </a:prstGeom>
          <a:noFill/>
        </p:spPr>
        <p:txBody>
          <a:bodyPr wrap="square" rtlCol="0">
            <a:spAutoFit/>
          </a:bodyPr>
          <a:lstStyle/>
          <a:p>
            <a:r>
              <a:rPr lang="en-US" b="1" dirty="0" smtClean="0">
                <a:solidFill>
                  <a:srgbClr val="0070C0"/>
                </a:solidFill>
              </a:rPr>
              <a:t>Consider the equilibrium of forces in the x-direction </a:t>
            </a:r>
          </a:p>
        </p:txBody>
      </p:sp>
      <p:graphicFrame>
        <p:nvGraphicFramePr>
          <p:cNvPr id="6" name="Object 3"/>
          <p:cNvGraphicFramePr>
            <a:graphicFrameLocks noChangeAspect="1"/>
          </p:cNvGraphicFramePr>
          <p:nvPr/>
        </p:nvGraphicFramePr>
        <p:xfrm>
          <a:off x="550416" y="620688"/>
          <a:ext cx="7333952" cy="2126198"/>
        </p:xfrm>
        <a:graphic>
          <a:graphicData uri="http://schemas.openxmlformats.org/presentationml/2006/ole">
            <p:oleObj spid="_x0000_s43011" name="Equation" r:id="rId3" imgW="3606480" imgH="914400" progId="Equation.3">
              <p:embed/>
            </p:oleObj>
          </a:graphicData>
        </a:graphic>
      </p:graphicFrame>
      <p:sp>
        <p:nvSpPr>
          <p:cNvPr id="8" name="TextBox 7"/>
          <p:cNvSpPr txBox="1"/>
          <p:nvPr/>
        </p:nvSpPr>
        <p:spPr>
          <a:xfrm>
            <a:off x="611560" y="2996952"/>
            <a:ext cx="7560840" cy="923330"/>
          </a:xfrm>
          <a:prstGeom prst="rect">
            <a:avLst/>
          </a:prstGeom>
          <a:noFill/>
        </p:spPr>
        <p:txBody>
          <a:bodyPr wrap="square" rtlCol="0">
            <a:spAutoFit/>
          </a:bodyPr>
          <a:lstStyle/>
          <a:p>
            <a:r>
              <a:rPr lang="en-US" b="1" dirty="0" smtClean="0">
                <a:solidFill>
                  <a:srgbClr val="0070C0"/>
                </a:solidFill>
              </a:rPr>
              <a:t>Where X  is the x component of the body forces per unit volume.</a:t>
            </a:r>
          </a:p>
          <a:p>
            <a:endParaRPr lang="en-US" b="1" dirty="0" smtClean="0">
              <a:solidFill>
                <a:srgbClr val="0070C0"/>
              </a:solidFill>
            </a:endParaRPr>
          </a:p>
          <a:p>
            <a:r>
              <a:rPr lang="en-US" b="1" dirty="0" smtClean="0">
                <a:solidFill>
                  <a:srgbClr val="0070C0"/>
                </a:solidFill>
              </a:rPr>
              <a:t>Canceling (dx.dy.dz)</a:t>
            </a:r>
          </a:p>
        </p:txBody>
      </p:sp>
      <p:sp>
        <p:nvSpPr>
          <p:cNvPr id="11" name="TextBox 10"/>
          <p:cNvSpPr txBox="1"/>
          <p:nvPr/>
        </p:nvSpPr>
        <p:spPr>
          <a:xfrm>
            <a:off x="755576" y="4725144"/>
            <a:ext cx="1584176" cy="369332"/>
          </a:xfrm>
          <a:prstGeom prst="rect">
            <a:avLst/>
          </a:prstGeom>
          <a:noFill/>
        </p:spPr>
        <p:txBody>
          <a:bodyPr wrap="square" rtlCol="0">
            <a:spAutoFit/>
          </a:bodyPr>
          <a:lstStyle/>
          <a:p>
            <a:r>
              <a:rPr lang="en-US" b="1" dirty="0" smtClean="0">
                <a:solidFill>
                  <a:srgbClr val="0070C0"/>
                </a:solidFill>
              </a:rPr>
              <a:t>Similarly </a:t>
            </a:r>
          </a:p>
        </p:txBody>
      </p:sp>
      <p:grpSp>
        <p:nvGrpSpPr>
          <p:cNvPr id="14" name="Group 13"/>
          <p:cNvGrpSpPr/>
          <p:nvPr/>
        </p:nvGrpSpPr>
        <p:grpSpPr>
          <a:xfrm>
            <a:off x="2582590" y="4077072"/>
            <a:ext cx="4725714" cy="1033462"/>
            <a:chOff x="2582590" y="4077072"/>
            <a:chExt cx="4725714" cy="1033462"/>
          </a:xfrm>
        </p:grpSpPr>
        <p:graphicFrame>
          <p:nvGraphicFramePr>
            <p:cNvPr id="9" name="Object 3"/>
            <p:cNvGraphicFramePr>
              <a:graphicFrameLocks noChangeAspect="1"/>
            </p:cNvGraphicFramePr>
            <p:nvPr/>
          </p:nvGraphicFramePr>
          <p:xfrm>
            <a:off x="2582590" y="4077072"/>
            <a:ext cx="3357562" cy="1033462"/>
          </p:xfrm>
          <a:graphic>
            <a:graphicData uri="http://schemas.openxmlformats.org/presentationml/2006/ole">
              <p:oleObj spid="_x0000_s43013" name="Equation" r:id="rId4" imgW="1650960" imgH="444240" progId="Equation.3">
                <p:embed/>
              </p:oleObj>
            </a:graphicData>
          </a:graphic>
        </p:graphicFrame>
        <p:sp>
          <p:nvSpPr>
            <p:cNvPr id="12" name="TextBox 11"/>
            <p:cNvSpPr txBox="1"/>
            <p:nvPr/>
          </p:nvSpPr>
          <p:spPr>
            <a:xfrm>
              <a:off x="6732240" y="4365104"/>
              <a:ext cx="576064" cy="369332"/>
            </a:xfrm>
            <a:prstGeom prst="rect">
              <a:avLst/>
            </a:prstGeom>
            <a:noFill/>
          </p:spPr>
          <p:txBody>
            <a:bodyPr wrap="square" rtlCol="0">
              <a:spAutoFit/>
            </a:bodyPr>
            <a:lstStyle/>
            <a:p>
              <a:r>
                <a:rPr lang="en-US" b="1" dirty="0" smtClean="0">
                  <a:solidFill>
                    <a:srgbClr val="0070C0"/>
                  </a:solidFill>
                </a:rPr>
                <a:t>(13)</a:t>
              </a:r>
            </a:p>
          </p:txBody>
        </p:sp>
      </p:grpSp>
      <p:grpSp>
        <p:nvGrpSpPr>
          <p:cNvPr id="15" name="Group 14"/>
          <p:cNvGrpSpPr/>
          <p:nvPr/>
        </p:nvGrpSpPr>
        <p:grpSpPr>
          <a:xfrm>
            <a:off x="2555776" y="5301208"/>
            <a:ext cx="4752528" cy="1033462"/>
            <a:chOff x="2555776" y="5301208"/>
            <a:chExt cx="4752528" cy="1033462"/>
          </a:xfrm>
        </p:grpSpPr>
        <p:graphicFrame>
          <p:nvGraphicFramePr>
            <p:cNvPr id="10" name="Object 3"/>
            <p:cNvGraphicFramePr>
              <a:graphicFrameLocks noChangeAspect="1"/>
            </p:cNvGraphicFramePr>
            <p:nvPr/>
          </p:nvGraphicFramePr>
          <p:xfrm>
            <a:off x="2555776" y="5301208"/>
            <a:ext cx="3305175" cy="1033462"/>
          </p:xfrm>
          <a:graphic>
            <a:graphicData uri="http://schemas.openxmlformats.org/presentationml/2006/ole">
              <p:oleObj spid="_x0000_s43014" name="Equation" r:id="rId5" imgW="1625400" imgH="444240" progId="Equation.3">
                <p:embed/>
              </p:oleObj>
            </a:graphicData>
          </a:graphic>
        </p:graphicFrame>
        <p:sp>
          <p:nvSpPr>
            <p:cNvPr id="13" name="TextBox 12"/>
            <p:cNvSpPr txBox="1"/>
            <p:nvPr/>
          </p:nvSpPr>
          <p:spPr>
            <a:xfrm>
              <a:off x="6732240" y="5589240"/>
              <a:ext cx="576064" cy="369332"/>
            </a:xfrm>
            <a:prstGeom prst="rect">
              <a:avLst/>
            </a:prstGeom>
            <a:noFill/>
          </p:spPr>
          <p:txBody>
            <a:bodyPr wrap="square" rtlCol="0">
              <a:spAutoFit/>
            </a:bodyPr>
            <a:lstStyle/>
            <a:p>
              <a:r>
                <a:rPr lang="en-US" b="1" dirty="0" smtClean="0">
                  <a:solidFill>
                    <a:srgbClr val="0070C0"/>
                  </a:solidFill>
                </a:rPr>
                <a:t>(14)</a:t>
              </a: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2996952"/>
            <a:ext cx="7560840" cy="923330"/>
          </a:xfrm>
          <a:prstGeom prst="rect">
            <a:avLst/>
          </a:prstGeom>
          <a:noFill/>
        </p:spPr>
        <p:txBody>
          <a:bodyPr wrap="square" rtlCol="0">
            <a:spAutoFit/>
          </a:bodyPr>
          <a:lstStyle/>
          <a:p>
            <a:r>
              <a:rPr lang="en-US" b="1" dirty="0" smtClean="0">
                <a:solidFill>
                  <a:srgbClr val="0070C0"/>
                </a:solidFill>
              </a:rPr>
              <a:t>Here Y and Z are the y and z components of the body forces per unit volume.</a:t>
            </a:r>
          </a:p>
          <a:p>
            <a:endParaRPr lang="en-US" b="1" dirty="0" smtClean="0">
              <a:solidFill>
                <a:srgbClr val="0070C0"/>
              </a:solidFill>
            </a:endParaRPr>
          </a:p>
          <a:p>
            <a:r>
              <a:rPr lang="en-US" b="1" dirty="0" smtClean="0">
                <a:solidFill>
                  <a:srgbClr val="0070C0"/>
                </a:solidFill>
              </a:rPr>
              <a:t>Equations 13 to 15 are </a:t>
            </a:r>
            <a:r>
              <a:rPr lang="en-US" b="1" dirty="0" err="1" smtClean="0">
                <a:solidFill>
                  <a:srgbClr val="0070C0"/>
                </a:solidFill>
              </a:rPr>
              <a:t>Navier’s</a:t>
            </a:r>
            <a:r>
              <a:rPr lang="en-US" b="1" dirty="0" smtClean="0">
                <a:solidFill>
                  <a:srgbClr val="0070C0"/>
                </a:solidFill>
              </a:rPr>
              <a:t> equations of equilibrium for an elastic solid. </a:t>
            </a:r>
          </a:p>
        </p:txBody>
      </p:sp>
      <p:grpSp>
        <p:nvGrpSpPr>
          <p:cNvPr id="8" name="Group 7"/>
          <p:cNvGrpSpPr/>
          <p:nvPr/>
        </p:nvGrpSpPr>
        <p:grpSpPr>
          <a:xfrm>
            <a:off x="2281238" y="692696"/>
            <a:ext cx="4883050" cy="1033463"/>
            <a:chOff x="2281238" y="692696"/>
            <a:chExt cx="4883050" cy="1033463"/>
          </a:xfrm>
        </p:grpSpPr>
        <p:graphicFrame>
          <p:nvGraphicFramePr>
            <p:cNvPr id="44034" name="Object 2"/>
            <p:cNvGraphicFramePr>
              <a:graphicFrameLocks noChangeAspect="1"/>
            </p:cNvGraphicFramePr>
            <p:nvPr/>
          </p:nvGraphicFramePr>
          <p:xfrm>
            <a:off x="2281238" y="692696"/>
            <a:ext cx="3279775" cy="1033463"/>
          </p:xfrm>
          <a:graphic>
            <a:graphicData uri="http://schemas.openxmlformats.org/presentationml/2006/ole">
              <p:oleObj spid="_x0000_s44034" name="Equation" r:id="rId3" imgW="1612800" imgH="444240" progId="Equation.3">
                <p:embed/>
              </p:oleObj>
            </a:graphicData>
          </a:graphic>
        </p:graphicFrame>
        <p:sp>
          <p:nvSpPr>
            <p:cNvPr id="7" name="TextBox 6"/>
            <p:cNvSpPr txBox="1"/>
            <p:nvPr/>
          </p:nvSpPr>
          <p:spPr>
            <a:xfrm>
              <a:off x="6588224" y="998732"/>
              <a:ext cx="576064" cy="369332"/>
            </a:xfrm>
            <a:prstGeom prst="rect">
              <a:avLst/>
            </a:prstGeom>
            <a:noFill/>
          </p:spPr>
          <p:txBody>
            <a:bodyPr wrap="square" rtlCol="0">
              <a:spAutoFit/>
            </a:bodyPr>
            <a:lstStyle/>
            <a:p>
              <a:r>
                <a:rPr lang="en-US" b="1" dirty="0" smtClean="0">
                  <a:solidFill>
                    <a:srgbClr val="0070C0"/>
                  </a:solidFill>
                </a:rPr>
                <a:t>(15)</a:t>
              </a: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1560" y="188640"/>
            <a:ext cx="7772400" cy="1800200"/>
          </a:xfrm>
          <a:prstGeom prst="rect">
            <a:avLst/>
          </a:prstGeom>
        </p:spPr>
        <p:txBody>
          <a:bodyPr vert="horz" lIns="91440" tIns="45720" rIns="91440" bIns="45720" rtlCol="0" anchor="ctr">
            <a:noAutofit/>
          </a:bodyPr>
          <a:lstStyle/>
          <a:p>
            <a:pPr marL="0" marR="0" lvl="0" indent="0" defTabSz="914400" rtl="0" eaLnBrk="1" fontAlgn="auto" latinLnBrk="0" hangingPunct="1">
              <a:spcBef>
                <a:spcPct val="0"/>
              </a:spcBef>
              <a:spcAft>
                <a:spcPts val="0"/>
              </a:spcAft>
              <a:buClrTx/>
              <a:buSzTx/>
              <a:buFont typeface="Wingdings" pitchFamily="2" charset="2"/>
              <a:buChar char="Ø"/>
              <a:tabLst/>
              <a:defRPr/>
            </a:pPr>
            <a:r>
              <a:rPr lang="en-US" sz="1600" b="1" dirty="0" smtClean="0">
                <a:solidFill>
                  <a:srgbClr val="0070C0"/>
                </a:solidFill>
                <a:latin typeface="+mj-lt"/>
                <a:ea typeface="+mj-ea"/>
                <a:cs typeface="+mj-cs"/>
              </a:rPr>
              <a:t>Continuity: </a:t>
            </a:r>
            <a:r>
              <a:rPr lang="en-US" sz="1600" b="1" dirty="0" smtClean="0">
                <a:solidFill>
                  <a:srgbClr val="00B050"/>
                </a:solidFill>
                <a:latin typeface="+mj-lt"/>
                <a:ea typeface="+mj-ea"/>
                <a:cs typeface="+mj-cs"/>
              </a:rPr>
              <a:t>Completely fills space (no pores or void) and has properties describable by</a:t>
            </a:r>
          </a:p>
          <a:p>
            <a:pPr marL="0" marR="0" lvl="0" indent="0" defTabSz="914400" rtl="0" eaLnBrk="1" fontAlgn="auto" latinLnBrk="0" hangingPunct="1">
              <a:spcBef>
                <a:spcPct val="0"/>
              </a:spcBef>
              <a:spcAft>
                <a:spcPts val="0"/>
              </a:spcAft>
              <a:buClrTx/>
              <a:buSzTx/>
              <a:tabLst/>
              <a:defRPr/>
            </a:pPr>
            <a:r>
              <a:rPr lang="en-US" sz="1600" b="1" dirty="0">
                <a:solidFill>
                  <a:srgbClr val="00B050"/>
                </a:solidFill>
                <a:latin typeface="+mj-lt"/>
                <a:ea typeface="+mj-ea"/>
                <a:cs typeface="+mj-cs"/>
              </a:rPr>
              <a:t> </a:t>
            </a:r>
            <a:r>
              <a:rPr lang="en-US" sz="1600" b="1" dirty="0" smtClean="0">
                <a:solidFill>
                  <a:srgbClr val="00B050"/>
                </a:solidFill>
                <a:latin typeface="+mj-lt"/>
                <a:ea typeface="+mj-ea"/>
                <a:cs typeface="+mj-cs"/>
              </a:rPr>
              <a:t>                        continuous functions.</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lang="en-US" sz="1600" b="1" dirty="0" smtClean="0">
                <a:solidFill>
                  <a:srgbClr val="0070C0"/>
                </a:solidFill>
                <a:latin typeface="+mj-lt"/>
                <a:ea typeface="+mj-ea"/>
                <a:cs typeface="+mj-cs"/>
              </a:rPr>
              <a:t> Homogeneity</a:t>
            </a:r>
            <a:r>
              <a:rPr lang="en-US" sz="1600" b="1" dirty="0" smtClean="0">
                <a:solidFill>
                  <a:srgbClr val="000000"/>
                </a:solidFill>
                <a:latin typeface="+mj-lt"/>
                <a:ea typeface="+mj-ea"/>
                <a:cs typeface="+mj-cs"/>
              </a:rPr>
              <a:t>: Identical properties at all points (scale dependent).</a:t>
            </a:r>
          </a:p>
          <a:p>
            <a:pPr marL="0" marR="0" lvl="0" indent="0" defTabSz="914400" rtl="0" eaLnBrk="1" fontAlgn="auto" latinLnBrk="0" hangingPunct="1">
              <a:lnSpc>
                <a:spcPct val="160000"/>
              </a:lnSpc>
              <a:spcBef>
                <a:spcPct val="0"/>
              </a:spcBef>
              <a:spcAft>
                <a:spcPts val="0"/>
              </a:spcAft>
              <a:buClrTx/>
              <a:buSzTx/>
              <a:buFont typeface="Wingdings" pitchFamily="2" charset="2"/>
              <a:buChar char="Ø"/>
              <a:tabLst/>
              <a:defRPr/>
            </a:pPr>
            <a:r>
              <a:rPr kumimoji="0" lang="en-US" sz="1600" b="1" i="0" u="none" strike="noStrike" kern="1200" cap="none" spc="0" normalizeH="0" baseline="0" noProof="0" dirty="0" smtClean="0">
                <a:ln>
                  <a:noFill/>
                </a:ln>
                <a:solidFill>
                  <a:srgbClr val="0070C0"/>
                </a:solidFill>
                <a:effectLst/>
                <a:uLnTx/>
                <a:uFillTx/>
                <a:latin typeface="+mj-lt"/>
                <a:ea typeface="+mj-ea"/>
                <a:cs typeface="+mj-cs"/>
              </a:rPr>
              <a:t> Isotropy</a:t>
            </a:r>
            <a:r>
              <a:rPr lang="en-US" sz="1600" b="1" dirty="0" smtClean="0">
                <a:latin typeface="+mj-lt"/>
                <a:ea typeface="+mj-ea"/>
                <a:cs typeface="+mj-cs"/>
              </a:rPr>
              <a:t>: Properties same in all directions.</a:t>
            </a:r>
            <a:endParaRPr lang="en-US" sz="1600" b="1" dirty="0">
              <a:latin typeface="+mj-lt"/>
              <a:ea typeface="+mj-ea"/>
              <a:cs typeface="+mj-cs"/>
            </a:endParaRPr>
          </a:p>
        </p:txBody>
      </p:sp>
      <p:sp>
        <p:nvSpPr>
          <p:cNvPr id="6" name="Title 1"/>
          <p:cNvSpPr txBox="1">
            <a:spLocks/>
          </p:cNvSpPr>
          <p:nvPr/>
        </p:nvSpPr>
        <p:spPr>
          <a:xfrm>
            <a:off x="539552" y="1916832"/>
            <a:ext cx="7772400" cy="2448272"/>
          </a:xfrm>
          <a:prstGeom prst="rect">
            <a:avLst/>
          </a:prstGeom>
          <a:noFill/>
        </p:spPr>
        <p:txBody>
          <a:bodyPr vert="horz" lIns="91440" tIns="45720" rIns="91440" bIns="45720" rtlCol="0" anchor="ctr">
            <a:noAutofit/>
          </a:bodyPr>
          <a:lstStyle/>
          <a:p>
            <a:pPr marL="0" marR="0" lvl="0" indent="0" defTabSz="914400" rtl="0" eaLnBrk="1" fontAlgn="auto" latinLnBrk="0" hangingPunct="1">
              <a:spcBef>
                <a:spcPct val="0"/>
              </a:spcBef>
              <a:spcAft>
                <a:spcPts val="0"/>
              </a:spcAft>
              <a:buClrTx/>
              <a:buSzTx/>
              <a:tabLst/>
              <a:defRPr/>
            </a:pPr>
            <a:r>
              <a:rPr lang="en-US" b="1" dirty="0" smtClean="0">
                <a:solidFill>
                  <a:srgbClr val="FF0000"/>
                </a:solidFill>
                <a:latin typeface="+mj-lt"/>
                <a:ea typeface="+mj-ea"/>
                <a:cs typeface="+mj-cs"/>
              </a:rPr>
              <a:t>2. External Forces</a:t>
            </a:r>
            <a:r>
              <a:rPr lang="en-US" b="1" dirty="0" smtClean="0">
                <a:latin typeface="+mj-lt"/>
                <a:ea typeface="+mj-ea"/>
                <a:cs typeface="+mj-cs"/>
              </a:rPr>
              <a:t>: </a:t>
            </a:r>
            <a:r>
              <a:rPr lang="en-US" b="1" dirty="0" smtClean="0">
                <a:solidFill>
                  <a:srgbClr val="00B050"/>
                </a:solidFill>
                <a:latin typeface="+mj-lt"/>
                <a:ea typeface="+mj-ea"/>
                <a:cs typeface="+mj-cs"/>
              </a:rPr>
              <a:t>There are two types of forces:</a:t>
            </a:r>
          </a:p>
          <a:p>
            <a:pPr marL="342900" marR="0" lvl="0" indent="-342900" defTabSz="914400" rtl="0" eaLnBrk="1" fontAlgn="auto" latinLnBrk="0" hangingPunct="1">
              <a:spcBef>
                <a:spcPct val="0"/>
              </a:spcBef>
              <a:spcAft>
                <a:spcPts val="0"/>
              </a:spcAft>
              <a:buClrTx/>
              <a:buSzTx/>
              <a:buFont typeface="+mj-lt"/>
              <a:buAutoNum type="alphaLcParenR"/>
              <a:tabLst/>
              <a:defRPr/>
            </a:pPr>
            <a:r>
              <a:rPr lang="en-US" b="1" dirty="0" smtClean="0">
                <a:solidFill>
                  <a:srgbClr val="0070C0"/>
                </a:solidFill>
                <a:latin typeface="+mj-lt"/>
                <a:ea typeface="+mj-ea"/>
                <a:cs typeface="+mj-cs"/>
              </a:rPr>
              <a:t>Surface forces: Forces </a:t>
            </a:r>
            <a:r>
              <a:rPr lang="en-US" b="1" dirty="0" smtClean="0">
                <a:latin typeface="+mj-lt"/>
                <a:ea typeface="+mj-ea"/>
                <a:cs typeface="+mj-cs"/>
              </a:rPr>
              <a:t>distributed over the surface of the body. </a:t>
            </a:r>
            <a:r>
              <a:rPr lang="en-US" b="1" dirty="0" smtClean="0">
                <a:solidFill>
                  <a:srgbClr val="C00000"/>
                </a:solidFill>
                <a:latin typeface="+mj-lt"/>
                <a:ea typeface="+mj-ea"/>
                <a:cs typeface="+mj-cs"/>
              </a:rPr>
              <a:t>(atmospheric pressure, hydraulic pressure)</a:t>
            </a:r>
          </a:p>
          <a:p>
            <a:pPr marL="342900" marR="0" lvl="0" indent="-342900" defTabSz="914400" rtl="0" eaLnBrk="1" fontAlgn="auto" latinLnBrk="0" hangingPunct="1">
              <a:spcBef>
                <a:spcPct val="0"/>
              </a:spcBef>
              <a:spcAft>
                <a:spcPts val="0"/>
              </a:spcAft>
              <a:buClrTx/>
              <a:buSzTx/>
              <a:buFont typeface="+mj-lt"/>
              <a:buAutoNum type="alphaLcParenR"/>
              <a:tabLst/>
              <a:defRPr/>
            </a:pPr>
            <a:endParaRPr lang="en-US" sz="1200" b="1" dirty="0" smtClean="0">
              <a:solidFill>
                <a:srgbClr val="C00000"/>
              </a:solidFill>
              <a:latin typeface="+mj-lt"/>
              <a:ea typeface="+mj-ea"/>
              <a:cs typeface="+mj-cs"/>
            </a:endParaRPr>
          </a:p>
          <a:p>
            <a:pPr marL="342900" marR="0" lvl="0" indent="-342900" defTabSz="914400" rtl="0" eaLnBrk="1" fontAlgn="auto" latinLnBrk="0" hangingPunct="1">
              <a:spcBef>
                <a:spcPct val="0"/>
              </a:spcBef>
              <a:spcAft>
                <a:spcPts val="0"/>
              </a:spcAft>
              <a:buClrTx/>
              <a:buSzTx/>
              <a:buFont typeface="+mj-lt"/>
              <a:buAutoNum type="alphaLcParenR"/>
              <a:tabLst/>
              <a:defRPr/>
            </a:pPr>
            <a:r>
              <a:rPr lang="en-US" b="1" dirty="0" smtClean="0">
                <a:solidFill>
                  <a:srgbClr val="0070C0"/>
                </a:solidFill>
                <a:latin typeface="+mj-lt"/>
                <a:ea typeface="+mj-ea"/>
                <a:cs typeface="+mj-cs"/>
              </a:rPr>
              <a:t>Body Forces</a:t>
            </a:r>
            <a:r>
              <a:rPr lang="en-US" b="1" dirty="0" smtClean="0">
                <a:latin typeface="+mj-lt"/>
                <a:ea typeface="+mj-ea"/>
                <a:cs typeface="+mj-cs"/>
              </a:rPr>
              <a:t>: Forces distributed over the volume of the body. </a:t>
            </a:r>
            <a:r>
              <a:rPr lang="en-US" b="1" dirty="0" smtClean="0">
                <a:solidFill>
                  <a:srgbClr val="C00000"/>
                </a:solidFill>
                <a:latin typeface="+mj-lt"/>
                <a:ea typeface="+mj-ea"/>
                <a:cs typeface="+mj-cs"/>
              </a:rPr>
              <a:t>(gravitational forces, centrifugal forces, inertia forces)</a:t>
            </a:r>
          </a:p>
          <a:p>
            <a:pPr marL="342900" marR="0" lvl="0" indent="-342900" defTabSz="914400" rtl="0" eaLnBrk="1" fontAlgn="auto" latinLnBrk="0" hangingPunct="1">
              <a:spcBef>
                <a:spcPct val="0"/>
              </a:spcBef>
              <a:spcAft>
                <a:spcPts val="0"/>
              </a:spcAft>
              <a:buClrTx/>
              <a:buSzTx/>
              <a:tabLst/>
              <a:defRPr/>
            </a:pPr>
            <a:endParaRPr lang="en-US" sz="1600" b="1" dirty="0" smtClean="0">
              <a:latin typeface="+mj-lt"/>
              <a:ea typeface="+mj-ea"/>
              <a:cs typeface="+mj-cs"/>
            </a:endParaRPr>
          </a:p>
          <a:p>
            <a:pPr marL="342900" marR="0" lvl="0" indent="-342900" defTabSz="914400" rtl="0" eaLnBrk="1" fontAlgn="auto" latinLnBrk="0" hangingPunct="1">
              <a:spcBef>
                <a:spcPct val="0"/>
              </a:spcBef>
              <a:spcAft>
                <a:spcPts val="0"/>
              </a:spcAft>
              <a:buClrTx/>
              <a:buSzTx/>
              <a:tabLst/>
              <a:defRPr/>
            </a:pPr>
            <a:r>
              <a:rPr lang="en-US" sz="2000" b="1" dirty="0" smtClean="0">
                <a:latin typeface="+mj-lt"/>
                <a:ea typeface="+mj-ea"/>
                <a:cs typeface="+mj-cs"/>
              </a:rPr>
              <a:t>Note</a:t>
            </a:r>
            <a:r>
              <a:rPr lang="en-US" sz="2000" b="1" dirty="0" smtClean="0">
                <a:solidFill>
                  <a:srgbClr val="0070C0"/>
                </a:solidFill>
                <a:latin typeface="+mj-lt"/>
                <a:ea typeface="+mj-ea"/>
                <a:cs typeface="+mj-cs"/>
              </a:rPr>
              <a:t>: A body  responds to the application of external forces by deforming and by developing internal forces.</a:t>
            </a:r>
          </a:p>
        </p:txBody>
      </p:sp>
      <p:sp>
        <p:nvSpPr>
          <p:cNvPr id="7" name="Title 1"/>
          <p:cNvSpPr txBox="1">
            <a:spLocks/>
          </p:cNvSpPr>
          <p:nvPr/>
        </p:nvSpPr>
        <p:spPr>
          <a:xfrm>
            <a:off x="323528" y="4509120"/>
            <a:ext cx="7772400" cy="1944216"/>
          </a:xfrm>
          <a:prstGeom prst="rect">
            <a:avLst/>
          </a:prstGeom>
          <a:noFill/>
        </p:spPr>
        <p:txBody>
          <a:bodyPr vert="horz" lIns="91440" tIns="45720" rIns="91440" bIns="45720" rtlCol="0" anchor="ctr">
            <a:noAutofit/>
          </a:bodyPr>
          <a:lstStyle/>
          <a:p>
            <a:pPr marL="342900" marR="0" lvl="0" indent="-342900" defTabSz="914400" rtl="0" eaLnBrk="1" fontAlgn="auto" latinLnBrk="0" hangingPunct="1">
              <a:spcBef>
                <a:spcPct val="0"/>
              </a:spcBef>
              <a:spcAft>
                <a:spcPts val="0"/>
              </a:spcAft>
              <a:buClrTx/>
              <a:buSzTx/>
              <a:tabLst/>
              <a:defRPr/>
            </a:pPr>
            <a:r>
              <a:rPr lang="en-US" sz="2000" b="1" dirty="0" smtClean="0">
                <a:latin typeface="+mj-lt"/>
                <a:ea typeface="+mj-ea"/>
                <a:cs typeface="+mj-cs"/>
              </a:rPr>
              <a:t>Newton’s  2</a:t>
            </a:r>
            <a:r>
              <a:rPr lang="en-US" sz="2000" b="1" baseline="30000" dirty="0" smtClean="0">
                <a:latin typeface="+mj-lt"/>
                <a:ea typeface="+mj-ea"/>
                <a:cs typeface="+mj-cs"/>
              </a:rPr>
              <a:t>nd</a:t>
            </a:r>
            <a:r>
              <a:rPr lang="en-US" sz="2000" b="1" dirty="0" smtClean="0">
                <a:latin typeface="+mj-lt"/>
                <a:ea typeface="+mj-ea"/>
                <a:cs typeface="+mj-cs"/>
              </a:rPr>
              <a:t> low</a:t>
            </a:r>
            <a:r>
              <a:rPr lang="en-US" sz="2000" b="1" dirty="0" smtClean="0">
                <a:solidFill>
                  <a:srgbClr val="0070C0"/>
                </a:solidFill>
                <a:latin typeface="+mj-lt"/>
                <a:ea typeface="+mj-ea"/>
                <a:cs typeface="+mj-cs"/>
              </a:rPr>
              <a:t>: F=ma, or  F-ma=0</a:t>
            </a:r>
          </a:p>
          <a:p>
            <a:pPr marL="342900" marR="0" lvl="0" indent="-342900" defTabSz="914400" rtl="0" eaLnBrk="1" fontAlgn="auto" latinLnBrk="0" hangingPunct="1">
              <a:spcBef>
                <a:spcPct val="0"/>
              </a:spcBef>
              <a:spcAft>
                <a:spcPts val="0"/>
              </a:spcAft>
              <a:buClrTx/>
              <a:buSzTx/>
              <a:tabLst/>
              <a:defRPr/>
            </a:pPr>
            <a:r>
              <a:rPr lang="en-US" sz="2000" b="1" dirty="0" smtClean="0">
                <a:solidFill>
                  <a:srgbClr val="0070C0"/>
                </a:solidFill>
                <a:latin typeface="+mj-lt"/>
                <a:ea typeface="+mj-ea"/>
                <a:cs typeface="+mj-cs"/>
              </a:rPr>
              <a:t>For this course, usually a=0 </a:t>
            </a:r>
            <a:r>
              <a:rPr lang="en-US" sz="2000" b="1" dirty="0" smtClean="0">
                <a:solidFill>
                  <a:srgbClr val="0070C0"/>
                </a:solidFill>
                <a:latin typeface="+mj-lt"/>
                <a:ea typeface="+mj-ea"/>
                <a:cs typeface="+mj-cs"/>
                <a:sym typeface="Symbol"/>
              </a:rPr>
              <a:t></a:t>
            </a:r>
            <a:r>
              <a:rPr lang="en-US" sz="2000" b="1" dirty="0" smtClean="0">
                <a:solidFill>
                  <a:srgbClr val="0070C0"/>
                </a:solidFill>
                <a:latin typeface="+mj-lt"/>
                <a:ea typeface="+mj-ea"/>
                <a:cs typeface="+mj-cs"/>
              </a:rPr>
              <a:t> the governing equation is F=0.</a:t>
            </a:r>
          </a:p>
          <a:p>
            <a:pPr marL="342900" marR="0" lvl="0" indent="-342900" defTabSz="914400" rtl="0" eaLnBrk="1" fontAlgn="auto" latinLnBrk="0" hangingPunct="1">
              <a:spcBef>
                <a:spcPct val="0"/>
              </a:spcBef>
              <a:spcAft>
                <a:spcPts val="0"/>
              </a:spcAft>
              <a:buClrTx/>
              <a:buSzTx/>
              <a:tabLst/>
              <a:defRPr/>
            </a:pPr>
            <a:endParaRPr lang="en-US" b="1" dirty="0" smtClean="0">
              <a:solidFill>
                <a:srgbClr val="0070C0"/>
              </a:solidFill>
              <a:latin typeface="+mj-lt"/>
              <a:ea typeface="+mj-ea"/>
              <a:cs typeface="+mj-cs"/>
            </a:endParaRPr>
          </a:p>
          <a:p>
            <a:pPr marL="177800" marR="0" lvl="0" indent="-177800" defTabSz="914400" rtl="0" eaLnBrk="1" fontAlgn="auto" latinLnBrk="0" hangingPunct="1">
              <a:spcBef>
                <a:spcPct val="0"/>
              </a:spcBef>
              <a:spcAft>
                <a:spcPts val="0"/>
              </a:spcAft>
              <a:buClrTx/>
              <a:buSzTx/>
              <a:buFont typeface="Arial" pitchFamily="34" charset="0"/>
              <a:buChar char="•"/>
              <a:tabLst/>
              <a:defRPr/>
            </a:pPr>
            <a:r>
              <a:rPr lang="en-US" b="1" dirty="0" smtClean="0">
                <a:solidFill>
                  <a:srgbClr val="0070C0"/>
                </a:solidFill>
                <a:latin typeface="+mj-lt"/>
                <a:ea typeface="+mj-ea"/>
                <a:cs typeface="+mj-cs"/>
              </a:rPr>
              <a:t>Applies not just to particles, entire bodies, but to regions with in bodies.</a:t>
            </a:r>
          </a:p>
          <a:p>
            <a:pPr marL="177800" marR="0" lvl="0" indent="-177800" defTabSz="914400" rtl="0" eaLnBrk="1" fontAlgn="auto" latinLnBrk="0" hangingPunct="1">
              <a:spcBef>
                <a:spcPct val="0"/>
              </a:spcBef>
              <a:spcAft>
                <a:spcPts val="0"/>
              </a:spcAft>
              <a:buClrTx/>
              <a:buSzTx/>
              <a:tabLst/>
              <a:defRPr/>
            </a:pPr>
            <a:endParaRPr lang="en-US" sz="1000" b="1" dirty="0" smtClean="0">
              <a:solidFill>
                <a:srgbClr val="0070C0"/>
              </a:solidFill>
              <a:latin typeface="+mj-lt"/>
              <a:ea typeface="+mj-ea"/>
              <a:cs typeface="+mj-cs"/>
            </a:endParaRPr>
          </a:p>
          <a:p>
            <a:pPr marL="177800" marR="0" lvl="0" indent="-177800" defTabSz="914400" rtl="0" eaLnBrk="1" fontAlgn="auto" latinLnBrk="0" hangingPunct="1">
              <a:spcBef>
                <a:spcPct val="0"/>
              </a:spcBef>
              <a:spcAft>
                <a:spcPts val="0"/>
              </a:spcAft>
              <a:buClrTx/>
              <a:buSzTx/>
              <a:buFont typeface="Arial" pitchFamily="34" charset="0"/>
              <a:buChar char="•"/>
              <a:tabLst/>
              <a:defRPr/>
            </a:pPr>
            <a:r>
              <a:rPr lang="en-US" b="1" dirty="0" smtClean="0">
                <a:solidFill>
                  <a:srgbClr val="0070C0"/>
                </a:solidFill>
                <a:latin typeface="+mj-lt"/>
                <a:ea typeface="+mj-ea"/>
                <a:cs typeface="+mj-cs"/>
              </a:rPr>
              <a:t>Free-body diagram: cut open body (thought experiment), examine forces of interaction between surfaces.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20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down)">
                                      <p:cBhvr>
                                        <p:cTn id="20" dur="20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20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left)">
                                      <p:cBhvr>
                                        <p:cTn id="30" dur="20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wipe(up)">
                                      <p:cBhvr>
                                        <p:cTn id="35" dur="2000"/>
                                        <p:tgtEl>
                                          <p:spTgt spid="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wipe(left)">
                                      <p:cBhvr>
                                        <p:cTn id="40" dur="3000"/>
                                        <p:tgtEl>
                                          <p:spTgt spid="6">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Effect transition="in" filter="wipe(down)">
                                      <p:cBhvr>
                                        <p:cTn id="45" dur="2000"/>
                                        <p:tgtEl>
                                          <p:spTgt spid="7">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7">
                                            <p:txEl>
                                              <p:pRg st="1" end="1"/>
                                            </p:txEl>
                                          </p:spTgt>
                                        </p:tgtEl>
                                        <p:attrNameLst>
                                          <p:attrName>style.visibility</p:attrName>
                                        </p:attrNameLst>
                                      </p:cBhvr>
                                      <p:to>
                                        <p:strVal val="visible"/>
                                      </p:to>
                                    </p:set>
                                    <p:animEffect transition="in" filter="wipe(left)">
                                      <p:cBhvr>
                                        <p:cTn id="50" dur="2000"/>
                                        <p:tgtEl>
                                          <p:spTgt spid="7">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Effect transition="in" filter="wipe(down)">
                                      <p:cBhvr>
                                        <p:cTn id="55" dur="2000"/>
                                        <p:tgtEl>
                                          <p:spTgt spid="7">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7">
                                            <p:txEl>
                                              <p:pRg st="5" end="5"/>
                                            </p:txEl>
                                          </p:spTgt>
                                        </p:tgtEl>
                                        <p:attrNameLst>
                                          <p:attrName>style.visibility</p:attrName>
                                        </p:attrNameLst>
                                      </p:cBhvr>
                                      <p:to>
                                        <p:strVal val="visible"/>
                                      </p:to>
                                    </p:set>
                                    <p:animEffect transition="in" filter="wipe(up)">
                                      <p:cBhvr>
                                        <p:cTn id="60"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P spid="6" grpId="0" uiExpand="1" build="allAtOnce"/>
      <p:bldP spid="7"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11560" y="188640"/>
            <a:ext cx="7772400" cy="936104"/>
          </a:xfrm>
          <a:prstGeom prst="rect">
            <a:avLst/>
          </a:prstGeom>
        </p:spPr>
        <p:txBody>
          <a:bodyPr vert="horz" lIns="91440" tIns="45720" rIns="91440" bIns="45720" rtlCol="0" anchor="ctr">
            <a:noAutofit/>
          </a:bodyPr>
          <a:lstStyle/>
          <a:p>
            <a:pPr marR="0" lvl="0" defTabSz="914400" rtl="0" eaLnBrk="1" fontAlgn="auto" latinLnBrk="0" hangingPunct="1">
              <a:spcBef>
                <a:spcPct val="0"/>
              </a:spcBef>
              <a:spcAft>
                <a:spcPts val="0"/>
              </a:spcAft>
              <a:buClrTx/>
              <a:buSzTx/>
              <a:buFont typeface="Wingdings" pitchFamily="2" charset="2"/>
              <a:buChar char="Ø"/>
              <a:tabLst>
                <a:tab pos="355600" algn="l"/>
                <a:tab pos="450850" algn="l"/>
                <a:tab pos="808038" algn="l"/>
                <a:tab pos="903288" algn="l"/>
              </a:tabLst>
              <a:defRPr/>
            </a:pPr>
            <a:r>
              <a:rPr lang="en-US" b="1" dirty="0" smtClean="0">
                <a:solidFill>
                  <a:srgbClr val="0070C0"/>
                </a:solidFill>
                <a:latin typeface="+mj-lt"/>
                <a:ea typeface="+mj-ea"/>
                <a:cs typeface="+mj-cs"/>
              </a:rPr>
              <a:t>Elasticity:</a:t>
            </a:r>
            <a:r>
              <a:rPr lang="en-US" sz="1600" b="1" dirty="0" smtClean="0">
                <a:solidFill>
                  <a:srgbClr val="0070C0"/>
                </a:solidFill>
                <a:latin typeface="+mj-lt"/>
                <a:ea typeface="+mj-ea"/>
                <a:cs typeface="+mj-cs"/>
              </a:rPr>
              <a:t> </a:t>
            </a:r>
            <a:r>
              <a:rPr lang="en-US" b="1" dirty="0" smtClean="0">
                <a:solidFill>
                  <a:srgbClr val="00B050"/>
                </a:solidFill>
                <a:latin typeface="+mj-lt"/>
                <a:ea typeface="+mj-ea"/>
                <a:cs typeface="+mj-cs"/>
              </a:rPr>
              <a:t>The material returns to its original (unloaded) shape upon the</a:t>
            </a:r>
          </a:p>
          <a:p>
            <a:pPr marR="0" lvl="0" defTabSz="914400" rtl="0" eaLnBrk="1" fontAlgn="auto" latinLnBrk="0" hangingPunct="1">
              <a:spcBef>
                <a:spcPct val="0"/>
              </a:spcBef>
              <a:spcAft>
                <a:spcPts val="0"/>
              </a:spcAft>
              <a:buClrTx/>
              <a:buSzTx/>
              <a:tabLst>
                <a:tab pos="355600" algn="l"/>
                <a:tab pos="450850" algn="l"/>
                <a:tab pos="808038" algn="l"/>
                <a:tab pos="903288" algn="l"/>
              </a:tabLst>
              <a:defRPr/>
            </a:pPr>
            <a:r>
              <a:rPr lang="en-US" b="1" dirty="0">
                <a:solidFill>
                  <a:srgbClr val="00B050"/>
                </a:solidFill>
                <a:latin typeface="+mj-lt"/>
                <a:ea typeface="+mj-ea"/>
                <a:cs typeface="+mj-cs"/>
              </a:rPr>
              <a:t> </a:t>
            </a:r>
            <a:r>
              <a:rPr lang="en-US" b="1" dirty="0" smtClean="0">
                <a:solidFill>
                  <a:srgbClr val="00B050"/>
                </a:solidFill>
                <a:latin typeface="+mj-lt"/>
                <a:ea typeface="+mj-ea"/>
                <a:cs typeface="+mj-cs"/>
              </a:rPr>
              <a:t>                     removal of applied forces.</a:t>
            </a:r>
          </a:p>
        </p:txBody>
      </p:sp>
      <p:grpSp>
        <p:nvGrpSpPr>
          <p:cNvPr id="38" name="Group 37"/>
          <p:cNvGrpSpPr/>
          <p:nvPr/>
        </p:nvGrpSpPr>
        <p:grpSpPr>
          <a:xfrm>
            <a:off x="251520" y="1268760"/>
            <a:ext cx="3829815" cy="2313548"/>
            <a:chOff x="539552" y="1340768"/>
            <a:chExt cx="3829815" cy="2313548"/>
          </a:xfrm>
        </p:grpSpPr>
        <p:cxnSp>
          <p:nvCxnSpPr>
            <p:cNvPr id="9" name="Straight Arrow Connector 8"/>
            <p:cNvCxnSpPr/>
            <p:nvPr/>
          </p:nvCxnSpPr>
          <p:spPr>
            <a:xfrm flipV="1">
              <a:off x="1331640" y="1340768"/>
              <a:ext cx="0" cy="172819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331640" y="3068960"/>
              <a:ext cx="237626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331640" y="1628800"/>
              <a:ext cx="1512168" cy="14401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244752" y="1916074"/>
              <a:ext cx="288032" cy="288032"/>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919579" y="2216739"/>
              <a:ext cx="288032" cy="288032"/>
            </a:xfrm>
            <a:prstGeom prst="straightConnector1">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9552" y="1628800"/>
              <a:ext cx="720080" cy="369332"/>
            </a:xfrm>
            <a:prstGeom prst="rect">
              <a:avLst/>
            </a:prstGeom>
            <a:noFill/>
          </p:spPr>
          <p:txBody>
            <a:bodyPr wrap="square" rtlCol="0">
              <a:spAutoFit/>
            </a:bodyPr>
            <a:lstStyle/>
            <a:p>
              <a:r>
                <a:rPr lang="en-US" dirty="0" smtClean="0"/>
                <a:t>stress</a:t>
              </a:r>
              <a:endParaRPr lang="en-US" dirty="0"/>
            </a:p>
          </p:txBody>
        </p:sp>
        <p:sp>
          <p:nvSpPr>
            <p:cNvPr id="20" name="TextBox 19"/>
            <p:cNvSpPr txBox="1"/>
            <p:nvPr/>
          </p:nvSpPr>
          <p:spPr>
            <a:xfrm>
              <a:off x="3649287" y="2829944"/>
              <a:ext cx="720080" cy="369332"/>
            </a:xfrm>
            <a:prstGeom prst="rect">
              <a:avLst/>
            </a:prstGeom>
            <a:noFill/>
          </p:spPr>
          <p:txBody>
            <a:bodyPr wrap="square" rtlCol="0">
              <a:spAutoFit/>
            </a:bodyPr>
            <a:lstStyle/>
            <a:p>
              <a:r>
                <a:rPr lang="en-US" dirty="0" smtClean="0"/>
                <a:t>strain</a:t>
              </a:r>
              <a:endParaRPr lang="en-US" dirty="0"/>
            </a:p>
          </p:txBody>
        </p:sp>
        <p:sp>
          <p:nvSpPr>
            <p:cNvPr id="21" name="TextBox 20"/>
            <p:cNvSpPr txBox="1"/>
            <p:nvPr/>
          </p:nvSpPr>
          <p:spPr>
            <a:xfrm>
              <a:off x="2555776" y="1844824"/>
              <a:ext cx="864096" cy="338554"/>
            </a:xfrm>
            <a:prstGeom prst="rect">
              <a:avLst/>
            </a:prstGeom>
            <a:noFill/>
          </p:spPr>
          <p:txBody>
            <a:bodyPr wrap="square" rtlCol="0">
              <a:spAutoFit/>
            </a:bodyPr>
            <a:lstStyle/>
            <a:p>
              <a:r>
                <a:rPr lang="en-US" sz="1600" dirty="0" smtClean="0"/>
                <a:t>loading</a:t>
              </a:r>
              <a:endParaRPr lang="en-US" sz="1600" dirty="0"/>
            </a:p>
          </p:txBody>
        </p:sp>
        <p:sp>
          <p:nvSpPr>
            <p:cNvPr id="22" name="TextBox 21"/>
            <p:cNvSpPr txBox="1"/>
            <p:nvPr/>
          </p:nvSpPr>
          <p:spPr>
            <a:xfrm>
              <a:off x="1907704" y="2445396"/>
              <a:ext cx="1152128" cy="338554"/>
            </a:xfrm>
            <a:prstGeom prst="rect">
              <a:avLst/>
            </a:prstGeom>
            <a:noFill/>
          </p:spPr>
          <p:txBody>
            <a:bodyPr wrap="square" rtlCol="0">
              <a:spAutoFit/>
            </a:bodyPr>
            <a:lstStyle/>
            <a:p>
              <a:r>
                <a:rPr lang="en-US" sz="1600" dirty="0" smtClean="0"/>
                <a:t>unloading</a:t>
              </a:r>
              <a:endParaRPr lang="en-US" dirty="0"/>
            </a:p>
          </p:txBody>
        </p:sp>
        <p:sp>
          <p:nvSpPr>
            <p:cNvPr id="36" name="TextBox 35"/>
            <p:cNvSpPr txBox="1"/>
            <p:nvPr/>
          </p:nvSpPr>
          <p:spPr>
            <a:xfrm>
              <a:off x="1331640" y="3284984"/>
              <a:ext cx="2304256" cy="369332"/>
            </a:xfrm>
            <a:prstGeom prst="rect">
              <a:avLst/>
            </a:prstGeom>
            <a:noFill/>
          </p:spPr>
          <p:txBody>
            <a:bodyPr wrap="square" rtlCol="0">
              <a:spAutoFit/>
            </a:bodyPr>
            <a:lstStyle/>
            <a:p>
              <a:r>
                <a:rPr lang="en-US" dirty="0" smtClean="0"/>
                <a:t>Linear elastic material </a:t>
              </a:r>
              <a:endParaRPr lang="en-US" dirty="0"/>
            </a:p>
          </p:txBody>
        </p:sp>
      </p:grpSp>
      <p:grpSp>
        <p:nvGrpSpPr>
          <p:cNvPr id="39" name="Group 38"/>
          <p:cNvGrpSpPr/>
          <p:nvPr/>
        </p:nvGrpSpPr>
        <p:grpSpPr>
          <a:xfrm>
            <a:off x="4558609" y="1331476"/>
            <a:ext cx="3829815" cy="2313548"/>
            <a:chOff x="4355976" y="1268760"/>
            <a:chExt cx="3829815" cy="2313548"/>
          </a:xfrm>
        </p:grpSpPr>
        <p:cxnSp>
          <p:nvCxnSpPr>
            <p:cNvPr id="23" name="Straight Arrow Connector 22"/>
            <p:cNvCxnSpPr/>
            <p:nvPr/>
          </p:nvCxnSpPr>
          <p:spPr>
            <a:xfrm flipV="1">
              <a:off x="5148064" y="1268760"/>
              <a:ext cx="0" cy="172819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48064" y="2996952"/>
              <a:ext cx="237626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355976" y="1556792"/>
              <a:ext cx="720080" cy="369332"/>
            </a:xfrm>
            <a:prstGeom prst="rect">
              <a:avLst/>
            </a:prstGeom>
            <a:noFill/>
          </p:spPr>
          <p:txBody>
            <a:bodyPr wrap="square" rtlCol="0">
              <a:spAutoFit/>
            </a:bodyPr>
            <a:lstStyle/>
            <a:p>
              <a:r>
                <a:rPr lang="en-US" dirty="0" smtClean="0"/>
                <a:t>stress</a:t>
              </a:r>
              <a:endParaRPr lang="en-US" dirty="0"/>
            </a:p>
          </p:txBody>
        </p:sp>
        <p:sp>
          <p:nvSpPr>
            <p:cNvPr id="29" name="TextBox 28"/>
            <p:cNvSpPr txBox="1"/>
            <p:nvPr/>
          </p:nvSpPr>
          <p:spPr>
            <a:xfrm>
              <a:off x="7465711" y="2757936"/>
              <a:ext cx="720080" cy="369332"/>
            </a:xfrm>
            <a:prstGeom prst="rect">
              <a:avLst/>
            </a:prstGeom>
            <a:noFill/>
          </p:spPr>
          <p:txBody>
            <a:bodyPr wrap="square" rtlCol="0">
              <a:spAutoFit/>
            </a:bodyPr>
            <a:lstStyle/>
            <a:p>
              <a:r>
                <a:rPr lang="en-US" dirty="0" smtClean="0"/>
                <a:t>strain</a:t>
              </a:r>
              <a:endParaRPr lang="en-US" dirty="0"/>
            </a:p>
          </p:txBody>
        </p:sp>
        <p:sp>
          <p:nvSpPr>
            <p:cNvPr id="30" name="TextBox 29"/>
            <p:cNvSpPr txBox="1"/>
            <p:nvPr/>
          </p:nvSpPr>
          <p:spPr>
            <a:xfrm>
              <a:off x="6039213" y="1874520"/>
              <a:ext cx="864096" cy="338554"/>
            </a:xfrm>
            <a:prstGeom prst="rect">
              <a:avLst/>
            </a:prstGeom>
            <a:noFill/>
          </p:spPr>
          <p:txBody>
            <a:bodyPr wrap="square" rtlCol="0">
              <a:spAutoFit/>
            </a:bodyPr>
            <a:lstStyle/>
            <a:p>
              <a:r>
                <a:rPr lang="en-US" sz="1600" dirty="0" smtClean="0"/>
                <a:t>loading</a:t>
              </a:r>
              <a:endParaRPr lang="en-US" sz="1600" dirty="0"/>
            </a:p>
          </p:txBody>
        </p:sp>
        <p:sp>
          <p:nvSpPr>
            <p:cNvPr id="31" name="TextBox 30"/>
            <p:cNvSpPr txBox="1"/>
            <p:nvPr/>
          </p:nvSpPr>
          <p:spPr>
            <a:xfrm>
              <a:off x="5423040" y="2320223"/>
              <a:ext cx="1152128" cy="338554"/>
            </a:xfrm>
            <a:prstGeom prst="rect">
              <a:avLst/>
            </a:prstGeom>
            <a:noFill/>
          </p:spPr>
          <p:txBody>
            <a:bodyPr wrap="square" rtlCol="0">
              <a:spAutoFit/>
            </a:bodyPr>
            <a:lstStyle/>
            <a:p>
              <a:r>
                <a:rPr lang="en-US" sz="1600" dirty="0" smtClean="0"/>
                <a:t>unloading</a:t>
              </a:r>
              <a:endParaRPr lang="en-US" dirty="0"/>
            </a:p>
          </p:txBody>
        </p:sp>
        <p:sp>
          <p:nvSpPr>
            <p:cNvPr id="34" name="Freeform 33"/>
            <p:cNvSpPr/>
            <p:nvPr/>
          </p:nvSpPr>
          <p:spPr>
            <a:xfrm>
              <a:off x="5153891" y="1700808"/>
              <a:ext cx="1434333" cy="1279898"/>
            </a:xfrm>
            <a:custGeom>
              <a:avLst/>
              <a:gdLst>
                <a:gd name="connsiteX0" fmla="*/ 0 w 1246909"/>
                <a:gd name="connsiteY0" fmla="*/ 1187532 h 1187532"/>
                <a:gd name="connsiteX1" fmla="*/ 403761 w 1246909"/>
                <a:gd name="connsiteY1" fmla="*/ 475013 h 1187532"/>
                <a:gd name="connsiteX2" fmla="*/ 1246909 w 1246909"/>
                <a:gd name="connsiteY2" fmla="*/ 0 h 1187532"/>
                <a:gd name="connsiteX3" fmla="*/ 1246909 w 1246909"/>
                <a:gd name="connsiteY3" fmla="*/ 0 h 1187532"/>
                <a:gd name="connsiteX4" fmla="*/ 1246909 w 1246909"/>
                <a:gd name="connsiteY4" fmla="*/ 0 h 118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909" h="1187532">
                  <a:moveTo>
                    <a:pt x="0" y="1187532"/>
                  </a:moveTo>
                  <a:cubicBezTo>
                    <a:pt x="97971" y="930233"/>
                    <a:pt x="195943" y="672935"/>
                    <a:pt x="403761" y="475013"/>
                  </a:cubicBezTo>
                  <a:cubicBezTo>
                    <a:pt x="611579" y="277091"/>
                    <a:pt x="1246909" y="0"/>
                    <a:pt x="1246909" y="0"/>
                  </a:cubicBezTo>
                  <a:lnTo>
                    <a:pt x="1246909" y="0"/>
                  </a:lnTo>
                  <a:lnTo>
                    <a:pt x="124690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rot="855278">
              <a:off x="5505785" y="1863547"/>
              <a:ext cx="508692" cy="629661"/>
            </a:xfrm>
            <a:custGeom>
              <a:avLst/>
              <a:gdLst>
                <a:gd name="connsiteX0" fmla="*/ 0 w 1246909"/>
                <a:gd name="connsiteY0" fmla="*/ 1187532 h 1187532"/>
                <a:gd name="connsiteX1" fmla="*/ 403761 w 1246909"/>
                <a:gd name="connsiteY1" fmla="*/ 475013 h 1187532"/>
                <a:gd name="connsiteX2" fmla="*/ 1246909 w 1246909"/>
                <a:gd name="connsiteY2" fmla="*/ 0 h 1187532"/>
                <a:gd name="connsiteX3" fmla="*/ 1246909 w 1246909"/>
                <a:gd name="connsiteY3" fmla="*/ 0 h 1187532"/>
                <a:gd name="connsiteX4" fmla="*/ 1246909 w 1246909"/>
                <a:gd name="connsiteY4" fmla="*/ 0 h 1187532"/>
                <a:gd name="connsiteX0" fmla="*/ 0 w 1529718"/>
                <a:gd name="connsiteY0" fmla="*/ 1093236 h 1093237"/>
                <a:gd name="connsiteX1" fmla="*/ 686570 w 1529718"/>
                <a:gd name="connsiteY1" fmla="*/ 475013 h 1093237"/>
                <a:gd name="connsiteX2" fmla="*/ 1529718 w 1529718"/>
                <a:gd name="connsiteY2" fmla="*/ 0 h 1093237"/>
                <a:gd name="connsiteX3" fmla="*/ 1529718 w 1529718"/>
                <a:gd name="connsiteY3" fmla="*/ 0 h 1093237"/>
                <a:gd name="connsiteX4" fmla="*/ 1529718 w 1529718"/>
                <a:gd name="connsiteY4" fmla="*/ 0 h 1093237"/>
                <a:gd name="connsiteX0" fmla="*/ 1 w 1278391"/>
                <a:gd name="connsiteY0" fmla="*/ 1191309 h 1191309"/>
                <a:gd name="connsiteX1" fmla="*/ 435243 w 1278391"/>
                <a:gd name="connsiteY1" fmla="*/ 475013 h 1191309"/>
                <a:gd name="connsiteX2" fmla="*/ 1278391 w 1278391"/>
                <a:gd name="connsiteY2" fmla="*/ 0 h 1191309"/>
                <a:gd name="connsiteX3" fmla="*/ 1278391 w 1278391"/>
                <a:gd name="connsiteY3" fmla="*/ 0 h 1191309"/>
                <a:gd name="connsiteX4" fmla="*/ 1278391 w 1278391"/>
                <a:gd name="connsiteY4" fmla="*/ 0 h 1191309"/>
                <a:gd name="connsiteX0" fmla="*/ 60398 w 1338788"/>
                <a:gd name="connsiteY0" fmla="*/ 1191309 h 1191309"/>
                <a:gd name="connsiteX1" fmla="*/ 495640 w 1338788"/>
                <a:gd name="connsiteY1" fmla="*/ 475013 h 1191309"/>
                <a:gd name="connsiteX2" fmla="*/ 1338788 w 1338788"/>
                <a:gd name="connsiteY2" fmla="*/ 0 h 1191309"/>
                <a:gd name="connsiteX3" fmla="*/ 1338788 w 1338788"/>
                <a:gd name="connsiteY3" fmla="*/ 0 h 1191309"/>
                <a:gd name="connsiteX4" fmla="*/ 1338788 w 1338788"/>
                <a:gd name="connsiteY4" fmla="*/ 0 h 1191309"/>
                <a:gd name="connsiteX0" fmla="*/ 60398 w 1521184"/>
                <a:gd name="connsiteY0" fmla="*/ 1186175 h 1186176"/>
                <a:gd name="connsiteX1" fmla="*/ 678036 w 1521184"/>
                <a:gd name="connsiteY1" fmla="*/ 475013 h 1186176"/>
                <a:gd name="connsiteX2" fmla="*/ 1521184 w 1521184"/>
                <a:gd name="connsiteY2" fmla="*/ 0 h 1186176"/>
                <a:gd name="connsiteX3" fmla="*/ 1521184 w 1521184"/>
                <a:gd name="connsiteY3" fmla="*/ 0 h 1186176"/>
                <a:gd name="connsiteX4" fmla="*/ 1521184 w 1521184"/>
                <a:gd name="connsiteY4" fmla="*/ 0 h 1186176"/>
                <a:gd name="connsiteX0" fmla="*/ 1 w 1460787"/>
                <a:gd name="connsiteY0" fmla="*/ 1186175 h 1186174"/>
                <a:gd name="connsiteX1" fmla="*/ 617639 w 1460787"/>
                <a:gd name="connsiteY1" fmla="*/ 475013 h 1186174"/>
                <a:gd name="connsiteX2" fmla="*/ 1460787 w 1460787"/>
                <a:gd name="connsiteY2" fmla="*/ 0 h 1186174"/>
                <a:gd name="connsiteX3" fmla="*/ 1460787 w 1460787"/>
                <a:gd name="connsiteY3" fmla="*/ 0 h 1186174"/>
                <a:gd name="connsiteX4" fmla="*/ 1460787 w 1460787"/>
                <a:gd name="connsiteY4" fmla="*/ 0 h 1186174"/>
                <a:gd name="connsiteX0" fmla="*/ 1 w 1460787"/>
                <a:gd name="connsiteY0" fmla="*/ 1186175 h 1186176"/>
                <a:gd name="connsiteX1" fmla="*/ 617639 w 1460787"/>
                <a:gd name="connsiteY1" fmla="*/ 475013 h 1186176"/>
                <a:gd name="connsiteX2" fmla="*/ 1460787 w 1460787"/>
                <a:gd name="connsiteY2" fmla="*/ 0 h 1186176"/>
                <a:gd name="connsiteX3" fmla="*/ 1460787 w 1460787"/>
                <a:gd name="connsiteY3" fmla="*/ 0 h 1186176"/>
                <a:gd name="connsiteX4" fmla="*/ 1460787 w 1460787"/>
                <a:gd name="connsiteY4" fmla="*/ 0 h 1186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787" h="1186176">
                  <a:moveTo>
                    <a:pt x="1" y="1186175"/>
                  </a:moveTo>
                  <a:cubicBezTo>
                    <a:pt x="482463" y="529052"/>
                    <a:pt x="374175" y="672709"/>
                    <a:pt x="617639" y="475013"/>
                  </a:cubicBezTo>
                  <a:cubicBezTo>
                    <a:pt x="861103" y="277317"/>
                    <a:pt x="1460787" y="0"/>
                    <a:pt x="1460787" y="0"/>
                  </a:cubicBezTo>
                  <a:lnTo>
                    <a:pt x="1460787" y="0"/>
                  </a:lnTo>
                  <a:lnTo>
                    <a:pt x="1460787" y="0"/>
                  </a:lnTo>
                </a:path>
              </a:pathLst>
            </a:custGeom>
            <a:ln w="28575">
              <a:solidFill>
                <a:schemeClr val="accent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5052367" y="3212976"/>
              <a:ext cx="2592288" cy="369332"/>
            </a:xfrm>
            <a:prstGeom prst="rect">
              <a:avLst/>
            </a:prstGeom>
            <a:noFill/>
          </p:spPr>
          <p:txBody>
            <a:bodyPr wrap="square" rtlCol="0">
              <a:spAutoFit/>
            </a:bodyPr>
            <a:lstStyle/>
            <a:p>
              <a:r>
                <a:rPr lang="en-US" dirty="0" smtClean="0"/>
                <a:t>Nonlinear elastic material </a:t>
              </a:r>
              <a:endParaRPr lang="en-US" dirty="0"/>
            </a:p>
          </p:txBody>
        </p:sp>
      </p:grpSp>
      <p:sp>
        <p:nvSpPr>
          <p:cNvPr id="40" name="Title 1"/>
          <p:cNvSpPr txBox="1">
            <a:spLocks/>
          </p:cNvSpPr>
          <p:nvPr/>
        </p:nvSpPr>
        <p:spPr>
          <a:xfrm>
            <a:off x="539552" y="3933056"/>
            <a:ext cx="7772400" cy="936104"/>
          </a:xfrm>
          <a:prstGeom prst="rect">
            <a:avLst/>
          </a:prstGeom>
        </p:spPr>
        <p:txBody>
          <a:bodyPr vert="horz" lIns="91440" tIns="45720" rIns="91440" bIns="45720" rtlCol="0" anchor="ctr">
            <a:noAutofit/>
          </a:bodyPr>
          <a:lstStyle/>
          <a:p>
            <a:pPr marR="0" lvl="0" algn="ctr" defTabSz="914400" rtl="0" eaLnBrk="1" fontAlgn="auto" latinLnBrk="0" hangingPunct="1">
              <a:spcBef>
                <a:spcPct val="0"/>
              </a:spcBef>
              <a:spcAft>
                <a:spcPts val="0"/>
              </a:spcAft>
              <a:buClrTx/>
              <a:buSzTx/>
              <a:buFont typeface="Wingdings" pitchFamily="2" charset="2"/>
              <a:buChar char="Ø"/>
              <a:tabLst>
                <a:tab pos="355600" algn="l"/>
                <a:tab pos="450850" algn="l"/>
                <a:tab pos="808038" algn="l"/>
                <a:tab pos="903288" algn="l"/>
              </a:tabLst>
              <a:defRPr/>
            </a:pPr>
            <a:r>
              <a:rPr lang="en-US" sz="2000" b="1" dirty="0" smtClean="0">
                <a:solidFill>
                  <a:srgbClr val="0070C0"/>
                </a:solidFill>
                <a:latin typeface="+mj-lt"/>
                <a:ea typeface="+mj-ea"/>
                <a:cs typeface="+mj-cs"/>
              </a:rPr>
              <a:t>The graphs follow the same line whether loading or unloading </a:t>
            </a:r>
            <a:endParaRPr lang="en-US" sz="2000" b="1" dirty="0" smtClean="0">
              <a:solidFill>
                <a:srgbClr val="00B050"/>
              </a:solidFill>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20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left)">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ppt_x"/>
                                          </p:val>
                                        </p:tav>
                                        <p:tav tm="100000">
                                          <p:val>
                                            <p:strVal val="#ppt_x"/>
                                          </p:val>
                                        </p:tav>
                                      </p:tavLst>
                                    </p:anim>
                                    <p:anim calcmode="lin" valueType="num">
                                      <p:cBhvr additive="base">
                                        <p:cTn id="1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additive="base">
                                        <p:cTn id="21" dur="500" fill="hold"/>
                                        <p:tgtEl>
                                          <p:spTgt spid="39"/>
                                        </p:tgtEl>
                                        <p:attrNameLst>
                                          <p:attrName>ppt_x</p:attrName>
                                        </p:attrNameLst>
                                      </p:cBhvr>
                                      <p:tavLst>
                                        <p:tav tm="0">
                                          <p:val>
                                            <p:strVal val="#ppt_x"/>
                                          </p:val>
                                        </p:tav>
                                        <p:tav tm="100000">
                                          <p:val>
                                            <p:strVal val="#ppt_x"/>
                                          </p:val>
                                        </p:tav>
                                      </p:tavLst>
                                    </p:anim>
                                    <p:anim calcmode="lin" valueType="num">
                                      <p:cBhvr additive="base">
                                        <p:cTn id="2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
                                            <p:txEl>
                                              <p:pRg st="0" end="0"/>
                                            </p:txEl>
                                          </p:spTgt>
                                        </p:tgtEl>
                                        <p:attrNameLst>
                                          <p:attrName>style.visibility</p:attrName>
                                        </p:attrNameLst>
                                      </p:cBhvr>
                                      <p:to>
                                        <p:strVal val="visible"/>
                                      </p:to>
                                    </p:set>
                                    <p:animEffect transition="in" filter="wipe(left)">
                                      <p:cBhvr>
                                        <p:cTn id="27" dur="20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1560" y="188640"/>
            <a:ext cx="7772400" cy="936104"/>
          </a:xfrm>
          <a:prstGeom prst="rect">
            <a:avLst/>
          </a:prstGeom>
        </p:spPr>
        <p:txBody>
          <a:bodyPr vert="horz" lIns="91440" tIns="45720" rIns="91440" bIns="45720" rtlCol="0" anchor="ctr">
            <a:noAutofit/>
          </a:bodyPr>
          <a:lstStyle/>
          <a:p>
            <a:pPr marR="0" lvl="0" defTabSz="914400" rtl="0" eaLnBrk="1" fontAlgn="auto" latinLnBrk="0" hangingPunct="1">
              <a:spcBef>
                <a:spcPct val="0"/>
              </a:spcBef>
              <a:spcAft>
                <a:spcPts val="0"/>
              </a:spcAft>
              <a:buClrTx/>
              <a:buSzTx/>
              <a:tabLst>
                <a:tab pos="355600" algn="l"/>
                <a:tab pos="450850" algn="l"/>
                <a:tab pos="808038" algn="l"/>
                <a:tab pos="903288" algn="l"/>
              </a:tabLst>
              <a:defRPr/>
            </a:pPr>
            <a:r>
              <a:rPr lang="en-US" sz="2000" b="1" dirty="0" smtClean="0">
                <a:solidFill>
                  <a:srgbClr val="FF0000"/>
                </a:solidFill>
                <a:latin typeface="+mj-lt"/>
                <a:ea typeface="+mj-ea"/>
                <a:cs typeface="+mj-cs"/>
              </a:rPr>
              <a:t>3. Stresses (Tractions)</a:t>
            </a:r>
          </a:p>
          <a:p>
            <a:pPr marR="0" lvl="0" defTabSz="914400" rtl="0" eaLnBrk="1" fontAlgn="auto" latinLnBrk="0" hangingPunct="1">
              <a:spcBef>
                <a:spcPct val="0"/>
              </a:spcBef>
              <a:spcAft>
                <a:spcPts val="0"/>
              </a:spcAft>
              <a:buClrTx/>
              <a:buSzTx/>
              <a:tabLst>
                <a:tab pos="355600" algn="l"/>
                <a:tab pos="450850" algn="l"/>
                <a:tab pos="808038" algn="l"/>
                <a:tab pos="903288" algn="l"/>
              </a:tabLst>
              <a:defRPr/>
            </a:pPr>
            <a:r>
              <a:rPr lang="en-US" sz="2000" b="1" dirty="0" smtClean="0">
                <a:solidFill>
                  <a:srgbClr val="0070C0"/>
                </a:solidFill>
                <a:latin typeface="+mj-lt"/>
                <a:ea typeface="+mj-ea"/>
                <a:cs typeface="+mj-cs"/>
              </a:rPr>
              <a:t>Stress is a measure of the internal forces per unit area within a body.</a:t>
            </a:r>
          </a:p>
        </p:txBody>
      </p:sp>
      <p:grpSp>
        <p:nvGrpSpPr>
          <p:cNvPr id="89" name="Group 88"/>
          <p:cNvGrpSpPr/>
          <p:nvPr/>
        </p:nvGrpSpPr>
        <p:grpSpPr>
          <a:xfrm>
            <a:off x="224224" y="1302168"/>
            <a:ext cx="2304256" cy="2520280"/>
            <a:chOff x="251520" y="1124744"/>
            <a:chExt cx="2304256" cy="2520280"/>
          </a:xfrm>
        </p:grpSpPr>
        <p:pic>
          <p:nvPicPr>
            <p:cNvPr id="4099" name="Picture 3"/>
            <p:cNvPicPr>
              <a:picLocks noChangeAspect="1" noChangeArrowheads="1"/>
            </p:cNvPicPr>
            <p:nvPr/>
          </p:nvPicPr>
          <p:blipFill>
            <a:blip r:embed="rId2" cstate="print">
              <a:clrChange>
                <a:clrFrom>
                  <a:srgbClr val="FFFFFF"/>
                </a:clrFrom>
                <a:clrTo>
                  <a:srgbClr val="FFFFFF">
                    <a:alpha val="0"/>
                  </a:srgbClr>
                </a:clrTo>
              </a:clrChange>
            </a:blip>
            <a:srcRect l="40686" t="6906" r="1315" b="54259"/>
            <a:stretch>
              <a:fillRect/>
            </a:stretch>
          </p:blipFill>
          <p:spPr bwMode="auto">
            <a:xfrm rot="19641579">
              <a:off x="265508" y="1700808"/>
              <a:ext cx="2179791" cy="1224136"/>
            </a:xfrm>
            <a:prstGeom prst="rect">
              <a:avLst/>
            </a:prstGeom>
            <a:noFill/>
            <a:ln>
              <a:noFill/>
              <a:headEnd/>
              <a:tailEnd/>
            </a:ln>
          </p:spPr>
          <p:style>
            <a:lnRef idx="2">
              <a:schemeClr val="accent1">
                <a:shade val="50000"/>
              </a:schemeClr>
            </a:lnRef>
            <a:fillRef idx="1">
              <a:schemeClr val="accent1"/>
            </a:fillRef>
            <a:effectRef idx="0">
              <a:schemeClr val="accent1"/>
            </a:effectRef>
            <a:fontRef idx="minor">
              <a:schemeClr val="lt1"/>
            </a:fontRef>
          </p:style>
        </p:pic>
        <p:cxnSp>
          <p:nvCxnSpPr>
            <p:cNvPr id="8" name="Straight Arrow Connector 7"/>
            <p:cNvCxnSpPr/>
            <p:nvPr/>
          </p:nvCxnSpPr>
          <p:spPr>
            <a:xfrm flipV="1">
              <a:off x="1979712" y="1772816"/>
              <a:ext cx="576064" cy="21602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1547664" y="1124744"/>
              <a:ext cx="144016" cy="648072"/>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51520" y="2780928"/>
              <a:ext cx="504056" cy="216024"/>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971600" y="2996952"/>
              <a:ext cx="72008" cy="648072"/>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2201782" y="1498175"/>
            <a:ext cx="3522346" cy="2873737"/>
            <a:chOff x="1886219" y="1498175"/>
            <a:chExt cx="3522346" cy="2873737"/>
          </a:xfrm>
        </p:grpSpPr>
        <p:grpSp>
          <p:nvGrpSpPr>
            <p:cNvPr id="49" name="Group 48"/>
            <p:cNvGrpSpPr/>
            <p:nvPr/>
          </p:nvGrpSpPr>
          <p:grpSpPr>
            <a:xfrm rot="21336730">
              <a:off x="2945081" y="1498175"/>
              <a:ext cx="2463484" cy="1737484"/>
              <a:chOff x="2945081" y="1628800"/>
              <a:chExt cx="2463484" cy="1737484"/>
            </a:xfrm>
          </p:grpSpPr>
          <p:pic>
            <p:nvPicPr>
              <p:cNvPr id="4100" name="Picture 4"/>
              <p:cNvPicPr>
                <a:picLocks noChangeAspect="1" noChangeArrowheads="1"/>
              </p:cNvPicPr>
              <p:nvPr/>
            </p:nvPicPr>
            <p:blipFill>
              <a:blip r:embed="rId3" cstate="print">
                <a:clrChange>
                  <a:clrFrom>
                    <a:srgbClr val="FFFFFF"/>
                  </a:clrFrom>
                  <a:clrTo>
                    <a:srgbClr val="FFFFFF">
                      <a:alpha val="0"/>
                    </a:srgbClr>
                  </a:clrTo>
                </a:clrChange>
              </a:blip>
              <a:srcRect l="33382" b="36748"/>
              <a:stretch>
                <a:fillRect/>
              </a:stretch>
            </p:blipFill>
            <p:spPr bwMode="auto">
              <a:xfrm>
                <a:off x="2945081" y="1628800"/>
                <a:ext cx="2419008" cy="1707792"/>
              </a:xfrm>
              <a:prstGeom prst="rect">
                <a:avLst/>
              </a:prstGeom>
              <a:noFill/>
              <a:ln w="9525">
                <a:noFill/>
                <a:miter lim="800000"/>
                <a:headEnd/>
                <a:tailEnd/>
              </a:ln>
            </p:spPr>
          </p:pic>
          <p:cxnSp>
            <p:nvCxnSpPr>
              <p:cNvPr id="18" name="Straight Connector 17"/>
              <p:cNvCxnSpPr/>
              <p:nvPr/>
            </p:nvCxnSpPr>
            <p:spPr>
              <a:xfrm flipH="1">
                <a:off x="3696029" y="2132856"/>
                <a:ext cx="216024" cy="576064"/>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3779912" y="2276872"/>
                <a:ext cx="288032" cy="648072"/>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3681351" y="2410691"/>
                <a:ext cx="458601" cy="73027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a:off x="3900178" y="2625037"/>
                <a:ext cx="360040" cy="50405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3838000" y="2157364"/>
                <a:ext cx="458601" cy="730277"/>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5040431" y="2996952"/>
                <a:ext cx="368134" cy="369332"/>
              </a:xfrm>
              <a:prstGeom prst="rect">
                <a:avLst/>
              </a:prstGeom>
              <a:solidFill>
                <a:srgbClr val="FFFFCC"/>
              </a:solidFill>
              <a:ln>
                <a:noFill/>
              </a:ln>
            </p:spPr>
            <p:txBody>
              <a:bodyPr wrap="square" rtlCol="0">
                <a:spAutoFit/>
              </a:bodyPr>
              <a:lstStyle/>
              <a:p>
                <a:r>
                  <a:rPr lang="en-US" dirty="0" smtClean="0"/>
                  <a:t>A</a:t>
                </a:r>
                <a:endParaRPr lang="en-US" dirty="0"/>
              </a:p>
            </p:txBody>
          </p:sp>
        </p:grpSp>
        <p:grpSp>
          <p:nvGrpSpPr>
            <p:cNvPr id="48" name="Group 47"/>
            <p:cNvGrpSpPr/>
            <p:nvPr/>
          </p:nvGrpSpPr>
          <p:grpSpPr>
            <a:xfrm>
              <a:off x="1886219" y="2000814"/>
              <a:ext cx="2549859" cy="2371098"/>
              <a:chOff x="1886219" y="1979548"/>
              <a:chExt cx="2549859" cy="2371098"/>
            </a:xfrm>
          </p:grpSpPr>
          <p:grpSp>
            <p:nvGrpSpPr>
              <p:cNvPr id="42" name="Group 41"/>
              <p:cNvGrpSpPr/>
              <p:nvPr/>
            </p:nvGrpSpPr>
            <p:grpSpPr>
              <a:xfrm>
                <a:off x="2123728" y="2204864"/>
                <a:ext cx="1944216" cy="1944216"/>
                <a:chOff x="2123728" y="2132856"/>
                <a:chExt cx="2304256" cy="1872208"/>
              </a:xfrm>
            </p:grpSpPr>
            <p:cxnSp>
              <p:nvCxnSpPr>
                <p:cNvPr id="34" name="Straight Arrow Connector 33"/>
                <p:cNvCxnSpPr/>
                <p:nvPr/>
              </p:nvCxnSpPr>
              <p:spPr>
                <a:xfrm flipV="1">
                  <a:off x="2771800" y="2132856"/>
                  <a:ext cx="0" cy="1152128"/>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71800" y="3284984"/>
                  <a:ext cx="1656184" cy="0"/>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123728" y="3284984"/>
                  <a:ext cx="648072" cy="720080"/>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4067944" y="3216317"/>
                <a:ext cx="368134" cy="369332"/>
              </a:xfrm>
              <a:prstGeom prst="rect">
                <a:avLst/>
              </a:prstGeom>
              <a:solidFill>
                <a:srgbClr val="FFFFCC"/>
              </a:solidFill>
              <a:ln>
                <a:noFill/>
              </a:ln>
            </p:spPr>
            <p:txBody>
              <a:bodyPr wrap="square" rtlCol="0">
                <a:spAutoFit/>
              </a:bodyPr>
              <a:lstStyle/>
              <a:p>
                <a:r>
                  <a:rPr lang="en-US" dirty="0" smtClean="0"/>
                  <a:t>x</a:t>
                </a:r>
                <a:endParaRPr lang="en-US" dirty="0"/>
              </a:p>
            </p:txBody>
          </p:sp>
          <p:sp>
            <p:nvSpPr>
              <p:cNvPr id="45" name="TextBox 44"/>
              <p:cNvSpPr txBox="1"/>
              <p:nvPr/>
            </p:nvSpPr>
            <p:spPr>
              <a:xfrm>
                <a:off x="1886219" y="3981314"/>
                <a:ext cx="368134" cy="369332"/>
              </a:xfrm>
              <a:prstGeom prst="rect">
                <a:avLst/>
              </a:prstGeom>
              <a:noFill/>
              <a:ln>
                <a:noFill/>
              </a:ln>
            </p:spPr>
            <p:txBody>
              <a:bodyPr wrap="square" rtlCol="0">
                <a:spAutoFit/>
              </a:bodyPr>
              <a:lstStyle/>
              <a:p>
                <a:r>
                  <a:rPr lang="en-US" dirty="0" smtClean="0"/>
                  <a:t>z</a:t>
                </a:r>
                <a:endParaRPr lang="en-US" dirty="0"/>
              </a:p>
            </p:txBody>
          </p:sp>
          <p:sp>
            <p:nvSpPr>
              <p:cNvPr id="46" name="TextBox 45"/>
              <p:cNvSpPr txBox="1"/>
              <p:nvPr/>
            </p:nvSpPr>
            <p:spPr>
              <a:xfrm>
                <a:off x="2411760" y="1979548"/>
                <a:ext cx="368134" cy="369332"/>
              </a:xfrm>
              <a:prstGeom prst="rect">
                <a:avLst/>
              </a:prstGeom>
              <a:noFill/>
              <a:ln>
                <a:noFill/>
              </a:ln>
            </p:spPr>
            <p:txBody>
              <a:bodyPr wrap="square" rtlCol="0">
                <a:spAutoFit/>
              </a:bodyPr>
              <a:lstStyle/>
              <a:p>
                <a:r>
                  <a:rPr lang="en-US" dirty="0" smtClean="0"/>
                  <a:t>y</a:t>
                </a:r>
                <a:endParaRPr lang="en-US" dirty="0"/>
              </a:p>
            </p:txBody>
          </p:sp>
          <p:sp>
            <p:nvSpPr>
              <p:cNvPr id="47" name="TextBox 46"/>
              <p:cNvSpPr txBox="1"/>
              <p:nvPr/>
            </p:nvSpPr>
            <p:spPr>
              <a:xfrm>
                <a:off x="2422119" y="3176593"/>
                <a:ext cx="368134" cy="369332"/>
              </a:xfrm>
              <a:prstGeom prst="rect">
                <a:avLst/>
              </a:prstGeom>
              <a:noFill/>
              <a:ln>
                <a:noFill/>
              </a:ln>
            </p:spPr>
            <p:txBody>
              <a:bodyPr wrap="square" rtlCol="0">
                <a:spAutoFit/>
              </a:bodyPr>
              <a:lstStyle/>
              <a:p>
                <a:r>
                  <a:rPr lang="en-US" dirty="0" smtClean="0"/>
                  <a:t>o</a:t>
                </a:r>
                <a:endParaRPr lang="en-US" dirty="0"/>
              </a:p>
            </p:txBody>
          </p:sp>
        </p:grpSp>
        <p:cxnSp>
          <p:nvCxnSpPr>
            <p:cNvPr id="74" name="Straight Arrow Connector 73"/>
            <p:cNvCxnSpPr/>
            <p:nvPr/>
          </p:nvCxnSpPr>
          <p:spPr>
            <a:xfrm flipH="1">
              <a:off x="3782335" y="2596803"/>
              <a:ext cx="288032" cy="648072"/>
            </a:xfrm>
            <a:prstGeom prst="straightConnector1">
              <a:avLst/>
            </a:prstGeom>
            <a:ln w="19050">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flipV="1">
              <a:off x="3851920" y="1772816"/>
              <a:ext cx="205391" cy="815777"/>
            </a:xfrm>
            <a:prstGeom prst="straightConnector1">
              <a:avLst/>
            </a:prstGeom>
            <a:ln w="19050">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4125433" y="2348882"/>
              <a:ext cx="342660" cy="234830"/>
            </a:xfrm>
            <a:prstGeom prst="straightConnector1">
              <a:avLst/>
            </a:prstGeom>
            <a:ln w="19050">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547468" y="1516683"/>
              <a:ext cx="432048" cy="369332"/>
            </a:xfrm>
            <a:prstGeom prst="rect">
              <a:avLst/>
            </a:prstGeom>
            <a:noFill/>
          </p:spPr>
          <p:txBody>
            <a:bodyPr wrap="square" rtlCol="0">
              <a:spAutoFit/>
            </a:bodyPr>
            <a:lstStyle/>
            <a:p>
              <a:r>
                <a:rPr lang="en-US" dirty="0" smtClean="0">
                  <a:solidFill>
                    <a:srgbClr val="FF0000"/>
                  </a:solidFill>
                </a:rPr>
                <a:t>S</a:t>
              </a:r>
              <a:r>
                <a:rPr lang="en-US" baseline="-25000" dirty="0" smtClean="0">
                  <a:solidFill>
                    <a:srgbClr val="FF0000"/>
                  </a:solidFill>
                </a:rPr>
                <a:t>1</a:t>
              </a:r>
              <a:endParaRPr lang="en-US" dirty="0">
                <a:solidFill>
                  <a:srgbClr val="FF0000"/>
                </a:solidFill>
              </a:endParaRPr>
            </a:p>
          </p:txBody>
        </p:sp>
        <p:sp>
          <p:nvSpPr>
            <p:cNvPr id="85" name="TextBox 84"/>
            <p:cNvSpPr txBox="1"/>
            <p:nvPr/>
          </p:nvSpPr>
          <p:spPr>
            <a:xfrm>
              <a:off x="3558101" y="3098436"/>
              <a:ext cx="432048" cy="369332"/>
            </a:xfrm>
            <a:prstGeom prst="rect">
              <a:avLst/>
            </a:prstGeom>
            <a:noFill/>
          </p:spPr>
          <p:txBody>
            <a:bodyPr wrap="square" rtlCol="0">
              <a:spAutoFit/>
            </a:bodyPr>
            <a:lstStyle/>
            <a:p>
              <a:r>
                <a:rPr lang="en-US" dirty="0" smtClean="0">
                  <a:solidFill>
                    <a:srgbClr val="FF0000"/>
                  </a:solidFill>
                </a:rPr>
                <a:t>S</a:t>
              </a:r>
              <a:r>
                <a:rPr lang="en-US" baseline="-25000" dirty="0" smtClean="0">
                  <a:solidFill>
                    <a:srgbClr val="FF0000"/>
                  </a:solidFill>
                </a:rPr>
                <a:t>2</a:t>
              </a:r>
              <a:endParaRPr lang="en-US" dirty="0">
                <a:solidFill>
                  <a:srgbClr val="FF0000"/>
                </a:solidFill>
              </a:endParaRPr>
            </a:p>
          </p:txBody>
        </p:sp>
        <p:sp>
          <p:nvSpPr>
            <p:cNvPr id="86" name="TextBox 85"/>
            <p:cNvSpPr txBox="1"/>
            <p:nvPr/>
          </p:nvSpPr>
          <p:spPr>
            <a:xfrm>
              <a:off x="4601476" y="2132856"/>
              <a:ext cx="216024" cy="369332"/>
            </a:xfrm>
            <a:prstGeom prst="rect">
              <a:avLst/>
            </a:prstGeom>
            <a:solidFill>
              <a:srgbClr val="FFFFCC"/>
            </a:solidFill>
          </p:spPr>
          <p:txBody>
            <a:bodyPr wrap="square" rtlCol="0">
              <a:spAutoFit/>
            </a:bodyPr>
            <a:lstStyle/>
            <a:p>
              <a:endParaRPr lang="en-US" dirty="0">
                <a:solidFill>
                  <a:srgbClr val="FF0000"/>
                </a:solidFill>
              </a:endParaRPr>
            </a:p>
          </p:txBody>
        </p:sp>
      </p:grpSp>
      <p:grpSp>
        <p:nvGrpSpPr>
          <p:cNvPr id="50" name="Group 49"/>
          <p:cNvGrpSpPr/>
          <p:nvPr/>
        </p:nvGrpSpPr>
        <p:grpSpPr>
          <a:xfrm>
            <a:off x="5910573" y="1844824"/>
            <a:ext cx="2549859" cy="2371098"/>
            <a:chOff x="1886219" y="1979548"/>
            <a:chExt cx="2549859" cy="2371098"/>
          </a:xfrm>
        </p:grpSpPr>
        <p:grpSp>
          <p:nvGrpSpPr>
            <p:cNvPr id="51" name="Group 50"/>
            <p:cNvGrpSpPr/>
            <p:nvPr/>
          </p:nvGrpSpPr>
          <p:grpSpPr>
            <a:xfrm>
              <a:off x="2123728" y="2204864"/>
              <a:ext cx="1944216" cy="1944216"/>
              <a:chOff x="2123728" y="2132856"/>
              <a:chExt cx="2304256" cy="1872208"/>
            </a:xfrm>
          </p:grpSpPr>
          <p:cxnSp>
            <p:nvCxnSpPr>
              <p:cNvPr id="56" name="Straight Arrow Connector 55"/>
              <p:cNvCxnSpPr/>
              <p:nvPr/>
            </p:nvCxnSpPr>
            <p:spPr>
              <a:xfrm flipV="1">
                <a:off x="2771800" y="2132856"/>
                <a:ext cx="0" cy="1152128"/>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771800" y="3284984"/>
                <a:ext cx="1656184" cy="0"/>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2123728" y="3284984"/>
                <a:ext cx="648072" cy="720080"/>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4067944" y="3216317"/>
              <a:ext cx="368134" cy="369332"/>
            </a:xfrm>
            <a:prstGeom prst="rect">
              <a:avLst/>
            </a:prstGeom>
            <a:solidFill>
              <a:srgbClr val="FFFFCC"/>
            </a:solidFill>
            <a:ln>
              <a:noFill/>
            </a:ln>
          </p:spPr>
          <p:txBody>
            <a:bodyPr wrap="square" rtlCol="0">
              <a:spAutoFit/>
            </a:bodyPr>
            <a:lstStyle/>
            <a:p>
              <a:r>
                <a:rPr lang="en-US" dirty="0" smtClean="0"/>
                <a:t>x</a:t>
              </a:r>
              <a:endParaRPr lang="en-US" dirty="0"/>
            </a:p>
          </p:txBody>
        </p:sp>
        <p:sp>
          <p:nvSpPr>
            <p:cNvPr id="53" name="TextBox 52"/>
            <p:cNvSpPr txBox="1"/>
            <p:nvPr/>
          </p:nvSpPr>
          <p:spPr>
            <a:xfrm>
              <a:off x="1886219" y="3981314"/>
              <a:ext cx="368134" cy="369332"/>
            </a:xfrm>
            <a:prstGeom prst="rect">
              <a:avLst/>
            </a:prstGeom>
            <a:noFill/>
            <a:ln>
              <a:noFill/>
            </a:ln>
          </p:spPr>
          <p:txBody>
            <a:bodyPr wrap="square" rtlCol="0">
              <a:spAutoFit/>
            </a:bodyPr>
            <a:lstStyle/>
            <a:p>
              <a:r>
                <a:rPr lang="en-US" dirty="0" smtClean="0"/>
                <a:t>z</a:t>
              </a:r>
              <a:endParaRPr lang="en-US" dirty="0"/>
            </a:p>
          </p:txBody>
        </p:sp>
        <p:sp>
          <p:nvSpPr>
            <p:cNvPr id="54" name="TextBox 53"/>
            <p:cNvSpPr txBox="1"/>
            <p:nvPr/>
          </p:nvSpPr>
          <p:spPr>
            <a:xfrm>
              <a:off x="2411760" y="1979548"/>
              <a:ext cx="368134" cy="369332"/>
            </a:xfrm>
            <a:prstGeom prst="rect">
              <a:avLst/>
            </a:prstGeom>
            <a:noFill/>
            <a:ln>
              <a:noFill/>
            </a:ln>
          </p:spPr>
          <p:txBody>
            <a:bodyPr wrap="square" rtlCol="0">
              <a:spAutoFit/>
            </a:bodyPr>
            <a:lstStyle/>
            <a:p>
              <a:r>
                <a:rPr lang="en-US" dirty="0" smtClean="0"/>
                <a:t>y</a:t>
              </a:r>
              <a:endParaRPr lang="en-US" dirty="0"/>
            </a:p>
          </p:txBody>
        </p:sp>
        <p:sp>
          <p:nvSpPr>
            <p:cNvPr id="55" name="TextBox 54"/>
            <p:cNvSpPr txBox="1"/>
            <p:nvPr/>
          </p:nvSpPr>
          <p:spPr>
            <a:xfrm>
              <a:off x="2422119" y="3176593"/>
              <a:ext cx="368134" cy="369332"/>
            </a:xfrm>
            <a:prstGeom prst="rect">
              <a:avLst/>
            </a:prstGeom>
            <a:noFill/>
            <a:ln>
              <a:noFill/>
            </a:ln>
          </p:spPr>
          <p:txBody>
            <a:bodyPr wrap="square" rtlCol="0">
              <a:spAutoFit/>
            </a:bodyPr>
            <a:lstStyle/>
            <a:p>
              <a:r>
                <a:rPr lang="en-US" dirty="0" smtClean="0"/>
                <a:t>o</a:t>
              </a:r>
              <a:endParaRPr lang="en-US" dirty="0"/>
            </a:p>
          </p:txBody>
        </p:sp>
      </p:grpSp>
      <p:grpSp>
        <p:nvGrpSpPr>
          <p:cNvPr id="116" name="Group 115"/>
          <p:cNvGrpSpPr/>
          <p:nvPr/>
        </p:nvGrpSpPr>
        <p:grpSpPr>
          <a:xfrm>
            <a:off x="7062804" y="2432763"/>
            <a:ext cx="425899" cy="731955"/>
            <a:chOff x="7062804" y="2432763"/>
            <a:chExt cx="425899" cy="731955"/>
          </a:xfrm>
        </p:grpSpPr>
        <p:grpSp>
          <p:nvGrpSpPr>
            <p:cNvPr id="71" name="Group 70"/>
            <p:cNvGrpSpPr/>
            <p:nvPr/>
          </p:nvGrpSpPr>
          <p:grpSpPr>
            <a:xfrm>
              <a:off x="7116030" y="2432763"/>
              <a:ext cx="372673" cy="731955"/>
              <a:chOff x="7116030" y="2432763"/>
              <a:chExt cx="372673" cy="731955"/>
            </a:xfrm>
          </p:grpSpPr>
          <p:cxnSp>
            <p:nvCxnSpPr>
              <p:cNvPr id="65" name="Straight Connector 64"/>
              <p:cNvCxnSpPr/>
              <p:nvPr/>
            </p:nvCxnSpPr>
            <p:spPr>
              <a:xfrm>
                <a:off x="7482205" y="2446154"/>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126172" y="2717546"/>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7116030" y="2432763"/>
                <a:ext cx="360040"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7128663" y="2876686"/>
                <a:ext cx="360040"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7268195" y="278092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p:cNvSpPr txBox="1"/>
            <p:nvPr/>
          </p:nvSpPr>
          <p:spPr>
            <a:xfrm>
              <a:off x="7062804" y="2770295"/>
              <a:ext cx="288032" cy="369332"/>
            </a:xfrm>
            <a:prstGeom prst="rect">
              <a:avLst/>
            </a:prstGeom>
            <a:noFill/>
            <a:ln>
              <a:noFill/>
            </a:ln>
          </p:spPr>
          <p:txBody>
            <a:bodyPr wrap="square" rtlCol="0">
              <a:spAutoFit/>
            </a:bodyPr>
            <a:lstStyle/>
            <a:p>
              <a:r>
                <a:rPr lang="en-US" dirty="0" smtClean="0"/>
                <a:t>P</a:t>
              </a:r>
              <a:endParaRPr lang="en-US" dirty="0"/>
            </a:p>
          </p:txBody>
        </p:sp>
      </p:grpSp>
      <p:grpSp>
        <p:nvGrpSpPr>
          <p:cNvPr id="115" name="Group 114"/>
          <p:cNvGrpSpPr/>
          <p:nvPr/>
        </p:nvGrpSpPr>
        <p:grpSpPr>
          <a:xfrm>
            <a:off x="6660232" y="1628800"/>
            <a:ext cx="2049632" cy="2529572"/>
            <a:chOff x="6660232" y="1628800"/>
            <a:chExt cx="2049632" cy="2529572"/>
          </a:xfrm>
        </p:grpSpPr>
        <p:cxnSp>
          <p:nvCxnSpPr>
            <p:cNvPr id="91" name="Straight Arrow Connector 90"/>
            <p:cNvCxnSpPr/>
            <p:nvPr/>
          </p:nvCxnSpPr>
          <p:spPr>
            <a:xfrm flipV="1">
              <a:off x="7354604" y="2407240"/>
              <a:ext cx="718492" cy="39411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7236296" y="1988840"/>
              <a:ext cx="72008" cy="7920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104" idx="0"/>
            </p:cNvCxnSpPr>
            <p:nvPr/>
          </p:nvCxnSpPr>
          <p:spPr>
            <a:xfrm flipH="1">
              <a:off x="6984268" y="2852936"/>
              <a:ext cx="324036" cy="93610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8061792" y="2177568"/>
              <a:ext cx="648072" cy="369332"/>
            </a:xfrm>
            <a:prstGeom prst="rect">
              <a:avLst/>
            </a:prstGeom>
            <a:noFill/>
          </p:spPr>
          <p:txBody>
            <a:bodyPr wrap="square" rtlCol="0">
              <a:spAutoFit/>
            </a:bodyPr>
            <a:lstStyle/>
            <a:p>
              <a:r>
                <a:rPr lang="en-US" dirty="0" smtClean="0">
                  <a:sym typeface="Symbol"/>
                </a:rPr>
                <a:t>F</a:t>
              </a:r>
              <a:r>
                <a:rPr lang="en-US" baseline="-25000" dirty="0" smtClean="0">
                  <a:sym typeface="Symbol"/>
                </a:rPr>
                <a:t>n</a:t>
              </a:r>
              <a:endParaRPr lang="en-US" dirty="0"/>
            </a:p>
          </p:txBody>
        </p:sp>
        <p:sp>
          <p:nvSpPr>
            <p:cNvPr id="103" name="TextBox 102"/>
            <p:cNvSpPr txBox="1"/>
            <p:nvPr/>
          </p:nvSpPr>
          <p:spPr>
            <a:xfrm>
              <a:off x="7092280" y="1628800"/>
              <a:ext cx="648072" cy="369332"/>
            </a:xfrm>
            <a:prstGeom prst="rect">
              <a:avLst/>
            </a:prstGeom>
            <a:noFill/>
          </p:spPr>
          <p:txBody>
            <a:bodyPr wrap="square" rtlCol="0">
              <a:spAutoFit/>
            </a:bodyPr>
            <a:lstStyle/>
            <a:p>
              <a:r>
                <a:rPr lang="en-US" dirty="0" smtClean="0">
                  <a:sym typeface="Symbol"/>
                </a:rPr>
                <a:t>F</a:t>
              </a:r>
              <a:r>
                <a:rPr lang="en-US" baseline="-25000" dirty="0" smtClean="0">
                  <a:sym typeface="Symbol"/>
                </a:rPr>
                <a:t>s1</a:t>
              </a:r>
              <a:endParaRPr lang="en-US" dirty="0"/>
            </a:p>
          </p:txBody>
        </p:sp>
        <p:sp>
          <p:nvSpPr>
            <p:cNvPr id="104" name="TextBox 103"/>
            <p:cNvSpPr txBox="1"/>
            <p:nvPr/>
          </p:nvSpPr>
          <p:spPr>
            <a:xfrm>
              <a:off x="6660232" y="3789040"/>
              <a:ext cx="648072" cy="369332"/>
            </a:xfrm>
            <a:prstGeom prst="rect">
              <a:avLst/>
            </a:prstGeom>
            <a:noFill/>
          </p:spPr>
          <p:txBody>
            <a:bodyPr wrap="square" rtlCol="0">
              <a:spAutoFit/>
            </a:bodyPr>
            <a:lstStyle/>
            <a:p>
              <a:r>
                <a:rPr lang="en-US" dirty="0" smtClean="0">
                  <a:sym typeface="Symbol"/>
                </a:rPr>
                <a:t>F</a:t>
              </a:r>
              <a:r>
                <a:rPr lang="en-US" baseline="-25000" dirty="0" smtClean="0">
                  <a:sym typeface="Symbol"/>
                </a:rPr>
                <a:t>s2</a:t>
              </a:r>
              <a:endParaRPr lang="en-US" dirty="0"/>
            </a:p>
          </p:txBody>
        </p:sp>
      </p:grpSp>
      <p:grpSp>
        <p:nvGrpSpPr>
          <p:cNvPr id="114" name="Group 113"/>
          <p:cNvGrpSpPr/>
          <p:nvPr/>
        </p:nvGrpSpPr>
        <p:grpSpPr>
          <a:xfrm>
            <a:off x="7380312" y="2852936"/>
            <a:ext cx="1008112" cy="369332"/>
            <a:chOff x="7380312" y="2852936"/>
            <a:chExt cx="1008112" cy="369332"/>
          </a:xfrm>
        </p:grpSpPr>
        <p:sp>
          <p:nvSpPr>
            <p:cNvPr id="107" name="TextBox 106"/>
            <p:cNvSpPr txBox="1"/>
            <p:nvPr/>
          </p:nvSpPr>
          <p:spPr>
            <a:xfrm>
              <a:off x="7740352" y="2852936"/>
              <a:ext cx="648072" cy="369332"/>
            </a:xfrm>
            <a:prstGeom prst="rect">
              <a:avLst/>
            </a:prstGeom>
            <a:noFill/>
          </p:spPr>
          <p:txBody>
            <a:bodyPr wrap="square" rtlCol="0">
              <a:spAutoFit/>
            </a:bodyPr>
            <a:lstStyle/>
            <a:p>
              <a:r>
                <a:rPr lang="en-US" dirty="0" smtClean="0">
                  <a:sym typeface="Symbol"/>
                </a:rPr>
                <a:t>A</a:t>
              </a:r>
              <a:endParaRPr lang="en-US" dirty="0"/>
            </a:p>
          </p:txBody>
        </p:sp>
        <p:cxnSp>
          <p:nvCxnSpPr>
            <p:cNvPr id="111" name="Elbow Connector 110"/>
            <p:cNvCxnSpPr/>
            <p:nvPr/>
          </p:nvCxnSpPr>
          <p:spPr>
            <a:xfrm rot="10800000">
              <a:off x="7380312" y="2884000"/>
              <a:ext cx="360040" cy="144016"/>
            </a:xfrm>
            <a:prstGeom prst="bent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grpSp>
      <p:sp>
        <p:nvSpPr>
          <p:cNvPr id="118" name="Title 1"/>
          <p:cNvSpPr txBox="1">
            <a:spLocks/>
          </p:cNvSpPr>
          <p:nvPr/>
        </p:nvSpPr>
        <p:spPr>
          <a:xfrm>
            <a:off x="539552" y="4653136"/>
            <a:ext cx="7772400" cy="1656184"/>
          </a:xfrm>
          <a:prstGeom prst="rect">
            <a:avLst/>
          </a:prstGeom>
        </p:spPr>
        <p:txBody>
          <a:bodyPr vert="horz" lIns="91440" tIns="45720" rIns="91440" bIns="45720" rtlCol="0" anchor="ctr">
            <a:noAutofit/>
          </a:bodyPr>
          <a:lstStyle/>
          <a:p>
            <a:pPr lvl="0">
              <a:spcBef>
                <a:spcPct val="0"/>
              </a:spcBef>
              <a:tabLst>
                <a:tab pos="355600" algn="l"/>
                <a:tab pos="450850" algn="l"/>
                <a:tab pos="808038" algn="l"/>
                <a:tab pos="903288" algn="l"/>
              </a:tabLst>
            </a:pPr>
            <a:r>
              <a:rPr lang="en-US" sz="2000" b="1" dirty="0" smtClean="0">
                <a:solidFill>
                  <a:srgbClr val="0070C0"/>
                </a:solidFill>
                <a:latin typeface="+mj-lt"/>
                <a:ea typeface="+mj-ea"/>
                <a:cs typeface="+mj-cs"/>
                <a:sym typeface="Symbol"/>
              </a:rPr>
              <a:t>F is the force acting on an element of area A. n, s</a:t>
            </a:r>
            <a:r>
              <a:rPr lang="en-US" sz="2000" b="1" baseline="-25000" dirty="0" smtClean="0">
                <a:solidFill>
                  <a:srgbClr val="0070C0"/>
                </a:solidFill>
                <a:latin typeface="+mj-lt"/>
                <a:ea typeface="+mj-ea"/>
                <a:cs typeface="+mj-cs"/>
                <a:sym typeface="Symbol"/>
              </a:rPr>
              <a:t>1</a:t>
            </a:r>
            <a:r>
              <a:rPr lang="en-US" sz="2000" b="1" dirty="0" smtClean="0">
                <a:solidFill>
                  <a:srgbClr val="0070C0"/>
                </a:solidFill>
                <a:latin typeface="+mj-lt"/>
                <a:ea typeface="+mj-ea"/>
                <a:cs typeface="+mj-cs"/>
                <a:sym typeface="Symbol"/>
              </a:rPr>
              <a:t> , s</a:t>
            </a:r>
            <a:r>
              <a:rPr lang="en-US" sz="2000" b="1" baseline="-25000" dirty="0" smtClean="0">
                <a:solidFill>
                  <a:srgbClr val="0070C0"/>
                </a:solidFill>
                <a:latin typeface="+mj-lt"/>
                <a:ea typeface="+mj-ea"/>
                <a:cs typeface="+mj-cs"/>
                <a:sym typeface="Symbol"/>
              </a:rPr>
              <a:t>2  </a:t>
            </a:r>
            <a:r>
              <a:rPr lang="en-US" sz="2000" b="1" dirty="0">
                <a:solidFill>
                  <a:srgbClr val="0070C0"/>
                </a:solidFill>
                <a:latin typeface="+mj-lt"/>
                <a:ea typeface="+mj-ea"/>
                <a:cs typeface="+mj-cs"/>
                <a:sym typeface="Symbol"/>
              </a:rPr>
              <a:t> </a:t>
            </a:r>
            <a:r>
              <a:rPr lang="en-US" sz="2000" b="1" dirty="0" smtClean="0">
                <a:solidFill>
                  <a:srgbClr val="0070C0"/>
                </a:solidFill>
                <a:latin typeface="+mj-lt"/>
                <a:ea typeface="+mj-ea"/>
                <a:cs typeface="+mj-cs"/>
                <a:sym typeface="Symbol"/>
              </a:rPr>
              <a:t>constitute a set of orthogonal axes, origin placed at the point P, with n normal and </a:t>
            </a:r>
            <a:r>
              <a:rPr lang="en-US" sz="2000" b="1" dirty="0" smtClean="0">
                <a:solidFill>
                  <a:srgbClr val="0070C0"/>
                </a:solidFill>
                <a:sym typeface="Symbol"/>
              </a:rPr>
              <a:t> </a:t>
            </a:r>
            <a:r>
              <a:rPr lang="en-US" sz="2000" b="1" dirty="0">
                <a:solidFill>
                  <a:srgbClr val="0070C0"/>
                </a:solidFill>
                <a:sym typeface="Symbol"/>
              </a:rPr>
              <a:t>s</a:t>
            </a:r>
            <a:r>
              <a:rPr lang="en-US" sz="2000" b="1" baseline="-25000" dirty="0">
                <a:solidFill>
                  <a:srgbClr val="0070C0"/>
                </a:solidFill>
                <a:sym typeface="Symbol"/>
              </a:rPr>
              <a:t>1</a:t>
            </a:r>
            <a:r>
              <a:rPr lang="en-US" sz="2000" b="1" dirty="0">
                <a:solidFill>
                  <a:srgbClr val="0070C0"/>
                </a:solidFill>
                <a:sym typeface="Symbol"/>
              </a:rPr>
              <a:t> , s</a:t>
            </a:r>
            <a:r>
              <a:rPr lang="en-US" sz="2000" b="1" baseline="-25000" dirty="0">
                <a:solidFill>
                  <a:srgbClr val="0070C0"/>
                </a:solidFill>
                <a:sym typeface="Symbol"/>
              </a:rPr>
              <a:t>2  </a:t>
            </a:r>
            <a:r>
              <a:rPr lang="en-US" sz="2000" b="1" dirty="0" smtClean="0">
                <a:solidFill>
                  <a:srgbClr val="0070C0"/>
                </a:solidFill>
                <a:sym typeface="Symbol"/>
              </a:rPr>
              <a:t> tangent to </a:t>
            </a:r>
            <a:r>
              <a:rPr lang="en-US" sz="2000" b="1" dirty="0">
                <a:solidFill>
                  <a:srgbClr val="0070C0"/>
                </a:solidFill>
                <a:sym typeface="Symbol"/>
              </a:rPr>
              <a:t></a:t>
            </a:r>
            <a:r>
              <a:rPr lang="en-US" sz="2000" b="1" dirty="0" smtClean="0">
                <a:solidFill>
                  <a:srgbClr val="0070C0"/>
                </a:solidFill>
                <a:sym typeface="Symbol"/>
              </a:rPr>
              <a:t>A.</a:t>
            </a:r>
          </a:p>
          <a:p>
            <a:pPr lvl="0">
              <a:spcBef>
                <a:spcPct val="0"/>
              </a:spcBef>
              <a:tabLst>
                <a:tab pos="355600" algn="l"/>
                <a:tab pos="450850" algn="l"/>
                <a:tab pos="808038" algn="l"/>
                <a:tab pos="903288" algn="l"/>
              </a:tabLst>
            </a:pPr>
            <a:r>
              <a:rPr lang="en-US" sz="2000" b="1" dirty="0" smtClean="0">
                <a:solidFill>
                  <a:srgbClr val="FF0000"/>
                </a:solidFill>
                <a:latin typeface="+mj-lt"/>
                <a:ea typeface="+mj-ea"/>
                <a:cs typeface="+mj-cs"/>
                <a:sym typeface="Symbol"/>
              </a:rPr>
              <a:t>Decomposition of </a:t>
            </a:r>
            <a:r>
              <a:rPr lang="en-US" sz="2000" b="1" dirty="0">
                <a:solidFill>
                  <a:srgbClr val="FF0000"/>
                </a:solidFill>
                <a:sym typeface="Symbol"/>
              </a:rPr>
              <a:t>F </a:t>
            </a:r>
            <a:r>
              <a:rPr lang="en-US" sz="2000" b="1" dirty="0" smtClean="0">
                <a:solidFill>
                  <a:srgbClr val="FF0000"/>
                </a:solidFill>
                <a:sym typeface="Symbol"/>
              </a:rPr>
              <a:t>into components parallel to </a:t>
            </a:r>
            <a:r>
              <a:rPr lang="en-US" sz="2000" b="1" dirty="0">
                <a:solidFill>
                  <a:srgbClr val="FF0000"/>
                </a:solidFill>
                <a:sym typeface="Symbol"/>
              </a:rPr>
              <a:t>. n, s</a:t>
            </a:r>
            <a:r>
              <a:rPr lang="en-US" sz="2000" b="1" baseline="-25000" dirty="0">
                <a:solidFill>
                  <a:srgbClr val="FF0000"/>
                </a:solidFill>
                <a:sym typeface="Symbol"/>
              </a:rPr>
              <a:t>1</a:t>
            </a:r>
            <a:r>
              <a:rPr lang="en-US" sz="2000" b="1" dirty="0">
                <a:solidFill>
                  <a:srgbClr val="FF0000"/>
                </a:solidFill>
                <a:sym typeface="Symbol"/>
              </a:rPr>
              <a:t> </a:t>
            </a:r>
            <a:r>
              <a:rPr lang="en-US" sz="2000" b="1" dirty="0" smtClean="0">
                <a:solidFill>
                  <a:srgbClr val="FF0000"/>
                </a:solidFill>
                <a:sym typeface="Symbol"/>
              </a:rPr>
              <a:t>, and s</a:t>
            </a:r>
            <a:r>
              <a:rPr lang="en-US" sz="2000" b="1" baseline="-25000" dirty="0" smtClean="0">
                <a:solidFill>
                  <a:srgbClr val="FF0000"/>
                </a:solidFill>
                <a:sym typeface="Symbol"/>
              </a:rPr>
              <a:t>2  </a:t>
            </a:r>
            <a:r>
              <a:rPr lang="en-US" sz="2000" b="1" dirty="0" smtClean="0">
                <a:solidFill>
                  <a:srgbClr val="FF0000"/>
                </a:solidFill>
                <a:sym typeface="Symbol"/>
              </a:rPr>
              <a:t>  then the normal stress </a:t>
            </a:r>
            <a:r>
              <a:rPr lang="en-US" sz="2000" b="1" baseline="-25000" dirty="0" smtClean="0">
                <a:solidFill>
                  <a:srgbClr val="FF0000"/>
                </a:solidFill>
                <a:sym typeface="Symbol"/>
              </a:rPr>
              <a:t>n</a:t>
            </a:r>
            <a:r>
              <a:rPr lang="en-US" sz="2000" b="1" dirty="0" smtClean="0">
                <a:solidFill>
                  <a:srgbClr val="FF0000"/>
                </a:solidFill>
                <a:sym typeface="Symbol"/>
              </a:rPr>
              <a:t>  and the shear stresses are given by:</a:t>
            </a:r>
            <a:endParaRPr lang="en-US" sz="2000" b="1" dirty="0" smtClean="0">
              <a:solidFill>
                <a:srgbClr val="FF0000"/>
              </a:solidFill>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20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9"/>
                                        </p:tgtEl>
                                        <p:attrNameLst>
                                          <p:attrName>style.visibility</p:attrName>
                                        </p:attrNameLst>
                                      </p:cBhvr>
                                      <p:to>
                                        <p:strVal val="visible"/>
                                      </p:to>
                                    </p:set>
                                    <p:animEffect transition="in" filter="wipe(down)">
                                      <p:cBhvr>
                                        <p:cTn id="15" dur="500"/>
                                        <p:tgtEl>
                                          <p:spTgt spid="8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8"/>
                                        </p:tgtEl>
                                        <p:attrNameLst>
                                          <p:attrName>style.visibility</p:attrName>
                                        </p:attrNameLst>
                                      </p:cBhvr>
                                      <p:to>
                                        <p:strVal val="visible"/>
                                      </p:to>
                                    </p:set>
                                    <p:animEffect transition="in" filter="wipe(down)">
                                      <p:cBhvr>
                                        <p:cTn id="20" dur="1000"/>
                                        <p:tgtEl>
                                          <p:spTgt spid="8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wipe(down)">
                                      <p:cBhvr>
                                        <p:cTn id="25" dur="1000"/>
                                        <p:tgtEl>
                                          <p:spTgt spid="5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16"/>
                                        </p:tgtEl>
                                        <p:attrNameLst>
                                          <p:attrName>style.visibility</p:attrName>
                                        </p:attrNameLst>
                                      </p:cBhvr>
                                      <p:to>
                                        <p:strVal val="visible"/>
                                      </p:to>
                                    </p:set>
                                    <p:animEffect transition="in" filter="wipe(down)">
                                      <p:cBhvr>
                                        <p:cTn id="30" dur="1000"/>
                                        <p:tgtEl>
                                          <p:spTgt spid="1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14"/>
                                        </p:tgtEl>
                                        <p:attrNameLst>
                                          <p:attrName>style.visibility</p:attrName>
                                        </p:attrNameLst>
                                      </p:cBhvr>
                                      <p:to>
                                        <p:strVal val="visible"/>
                                      </p:to>
                                    </p:set>
                                    <p:animEffect transition="in" filter="wipe(down)">
                                      <p:cBhvr>
                                        <p:cTn id="35" dur="1000"/>
                                        <p:tgtEl>
                                          <p:spTgt spid="1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15"/>
                                        </p:tgtEl>
                                        <p:attrNameLst>
                                          <p:attrName>style.visibility</p:attrName>
                                        </p:attrNameLst>
                                      </p:cBhvr>
                                      <p:to>
                                        <p:strVal val="visible"/>
                                      </p:to>
                                    </p:set>
                                    <p:animEffect transition="in" filter="wipe(down)">
                                      <p:cBhvr>
                                        <p:cTn id="40" dur="1000"/>
                                        <p:tgtEl>
                                          <p:spTgt spid="11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18">
                                            <p:txEl>
                                              <p:pRg st="0" end="0"/>
                                            </p:txEl>
                                          </p:spTgt>
                                        </p:tgtEl>
                                        <p:attrNameLst>
                                          <p:attrName>style.visibility</p:attrName>
                                        </p:attrNameLst>
                                      </p:cBhvr>
                                      <p:to>
                                        <p:strVal val="visible"/>
                                      </p:to>
                                    </p:set>
                                    <p:animEffect transition="in" filter="wipe(down)">
                                      <p:cBhvr>
                                        <p:cTn id="45" dur="1000"/>
                                        <p:tgtEl>
                                          <p:spTgt spid="1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8">
                                            <p:txEl>
                                              <p:pRg st="1" end="1"/>
                                            </p:txEl>
                                          </p:spTgt>
                                        </p:tgtEl>
                                        <p:attrNameLst>
                                          <p:attrName>style.visibility</p:attrName>
                                        </p:attrNameLst>
                                      </p:cBhvr>
                                      <p:to>
                                        <p:strVal val="visible"/>
                                      </p:to>
                                    </p:set>
                                    <p:animEffect transition="in" filter="wipe(down)">
                                      <p:cBhvr>
                                        <p:cTn id="50" dur="1000"/>
                                        <p:tgtEl>
                                          <p:spTgt spid="1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118"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nvGraphicFramePr>
        <p:xfrm>
          <a:off x="1403647" y="1083800"/>
          <a:ext cx="2664297" cy="2592288"/>
        </p:xfrm>
        <a:graphic>
          <a:graphicData uri="http://schemas.openxmlformats.org/presentationml/2006/ole">
            <p:oleObj spid="_x0000_s5124" name="Equation" r:id="rId3" imgW="952200" imgH="1206360" progId="Equation.3">
              <p:embed/>
            </p:oleObj>
          </a:graphicData>
        </a:graphic>
      </p:graphicFrame>
      <p:sp>
        <p:nvSpPr>
          <p:cNvPr id="7" name="Title 1"/>
          <p:cNvSpPr txBox="1">
            <a:spLocks/>
          </p:cNvSpPr>
          <p:nvPr/>
        </p:nvSpPr>
        <p:spPr>
          <a:xfrm>
            <a:off x="539552" y="4005064"/>
            <a:ext cx="7772400" cy="2016224"/>
          </a:xfrm>
          <a:prstGeom prst="rect">
            <a:avLst/>
          </a:prstGeom>
        </p:spPr>
        <p:txBody>
          <a:bodyPr vert="horz" lIns="91440" tIns="45720" rIns="91440" bIns="45720" rtlCol="0" anchor="ctr">
            <a:noAutofit/>
          </a:bodyPr>
          <a:lstStyle/>
          <a:p>
            <a:pPr lvl="0">
              <a:spcBef>
                <a:spcPct val="0"/>
              </a:spcBef>
              <a:tabLst>
                <a:tab pos="355600" algn="l"/>
                <a:tab pos="450850" algn="l"/>
                <a:tab pos="808038" algn="l"/>
                <a:tab pos="903288" algn="l"/>
              </a:tabLst>
            </a:pPr>
            <a:r>
              <a:rPr lang="en-US" sz="2000" b="1" dirty="0" smtClean="0">
                <a:solidFill>
                  <a:srgbClr val="FF0000"/>
                </a:solidFill>
                <a:latin typeface="+mj-lt"/>
                <a:ea typeface="+mj-ea"/>
                <a:cs typeface="+mj-cs"/>
              </a:rPr>
              <a:t>A set of stresses on an infinite number of planes passing through a point forms the state of the stress at point.</a:t>
            </a:r>
          </a:p>
          <a:p>
            <a:pPr lvl="0">
              <a:spcBef>
                <a:spcPct val="0"/>
              </a:spcBef>
              <a:tabLst>
                <a:tab pos="355600" algn="l"/>
                <a:tab pos="450850" algn="l"/>
                <a:tab pos="808038" algn="l"/>
                <a:tab pos="903288" algn="l"/>
              </a:tabLst>
            </a:pPr>
            <a:endParaRPr lang="en-US" sz="2000" b="1" dirty="0" smtClean="0">
              <a:solidFill>
                <a:srgbClr val="FF0000"/>
              </a:solidFill>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260648"/>
            <a:ext cx="8568952" cy="2862322"/>
          </a:xfrm>
          <a:prstGeom prst="rect">
            <a:avLst/>
          </a:prstGeom>
          <a:noFill/>
        </p:spPr>
        <p:txBody>
          <a:bodyPr wrap="square" rtlCol="0">
            <a:spAutoFit/>
          </a:bodyPr>
          <a:lstStyle/>
          <a:p>
            <a:r>
              <a:rPr lang="en-US" b="1" dirty="0" smtClean="0">
                <a:solidFill>
                  <a:srgbClr val="FF0000"/>
                </a:solidFill>
              </a:rPr>
              <a:t>4. Tensors</a:t>
            </a:r>
          </a:p>
          <a:p>
            <a:endParaRPr lang="en-US" sz="1100" dirty="0" smtClean="0">
              <a:solidFill>
                <a:srgbClr val="FF0000"/>
              </a:solidFill>
            </a:endParaRPr>
          </a:p>
          <a:p>
            <a:pPr algn="just"/>
            <a:r>
              <a:rPr lang="en-US" b="1" dirty="0" smtClean="0">
                <a:solidFill>
                  <a:schemeClr val="accent1"/>
                </a:solidFill>
              </a:rPr>
              <a:t>Most physical quantities that are important in continuum mechanics like temperature, force, and stress can be represented by a tensor. Temperature can be specified by stating a single numerical value called a scalar and is called a </a:t>
            </a:r>
            <a:r>
              <a:rPr lang="en-US" b="1" dirty="0" err="1" smtClean="0">
                <a:solidFill>
                  <a:schemeClr val="accent1"/>
                </a:solidFill>
              </a:rPr>
              <a:t>zeroth</a:t>
            </a:r>
            <a:r>
              <a:rPr lang="en-US" b="1" dirty="0" smtClean="0">
                <a:solidFill>
                  <a:schemeClr val="accent1"/>
                </a:solidFill>
              </a:rPr>
              <a:t>-order tensor. A force, however, must be specified by stating both a magnitude and direction. It is an example of a first-order tensor. Specifying a stress is even more complicated and requires stating a magnitude and two directions—the direction of a force vector and the direction of the normal vector to the plane on which the force acts. Stresses are represented by second-order tensors.</a:t>
            </a:r>
            <a:endParaRPr lang="en-US" b="1" dirty="0">
              <a:solidFill>
                <a:schemeClr val="accent1"/>
              </a:solidFill>
            </a:endParaRPr>
          </a:p>
        </p:txBody>
      </p:sp>
      <p:sp>
        <p:nvSpPr>
          <p:cNvPr id="6" name="TextBox 5"/>
          <p:cNvSpPr txBox="1"/>
          <p:nvPr/>
        </p:nvSpPr>
        <p:spPr>
          <a:xfrm>
            <a:off x="323528" y="3212976"/>
            <a:ext cx="8568952" cy="1661993"/>
          </a:xfrm>
          <a:prstGeom prst="rect">
            <a:avLst/>
          </a:prstGeom>
          <a:noFill/>
        </p:spPr>
        <p:txBody>
          <a:bodyPr wrap="square" rtlCol="0">
            <a:spAutoFit/>
          </a:bodyPr>
          <a:lstStyle/>
          <a:p>
            <a:r>
              <a:rPr lang="en-US" b="1" dirty="0" smtClean="0">
                <a:solidFill>
                  <a:srgbClr val="FF0000"/>
                </a:solidFill>
              </a:rPr>
              <a:t>4.1.  Stress Tensor </a:t>
            </a:r>
          </a:p>
          <a:p>
            <a:endParaRPr lang="en-US" sz="1050" b="1" dirty="0" smtClean="0">
              <a:solidFill>
                <a:srgbClr val="FF0000"/>
              </a:solidFill>
            </a:endParaRPr>
          </a:p>
          <a:p>
            <a:pPr algn="just"/>
            <a:r>
              <a:rPr lang="en-US" b="1" dirty="0" smtClean="0">
                <a:solidFill>
                  <a:schemeClr val="accent1"/>
                </a:solidFill>
              </a:rPr>
              <a:t>Representing a force in three dimensions requires three numbers, each referenced to a coordinate axis. Representing the state of stress in three dimensions requires nine numbers, each referenced to a coordinate axis and a plane perpendicular to the coordinate axes. </a:t>
            </a:r>
            <a:endParaRPr lang="en-US" sz="1100" b="1" dirty="0" smtClean="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10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1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down)">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1268760"/>
            <a:ext cx="7344816" cy="707886"/>
          </a:xfrm>
          <a:prstGeom prst="rect">
            <a:avLst/>
          </a:prstGeom>
          <a:noFill/>
        </p:spPr>
        <p:txBody>
          <a:bodyPr wrap="square" rtlCol="0">
            <a:spAutoFit/>
          </a:bodyPr>
          <a:lstStyle/>
          <a:p>
            <a:r>
              <a:rPr lang="en-US" dirty="0" smtClean="0"/>
              <a:t> </a:t>
            </a:r>
            <a:r>
              <a:rPr lang="en-US" sz="2000" b="1" dirty="0" smtClean="0">
                <a:solidFill>
                  <a:srgbClr val="FF0000"/>
                </a:solidFill>
              </a:rPr>
              <a:t>To determining traction vectors on arbitrary surfaces. </a:t>
            </a:r>
          </a:p>
          <a:p>
            <a:r>
              <a:rPr lang="en-US" sz="2000" b="1" dirty="0" smtClean="0">
                <a:solidFill>
                  <a:srgbClr val="FF0000"/>
                </a:solidFill>
              </a:rPr>
              <a:t>Consider two surfaces  S</a:t>
            </a:r>
            <a:r>
              <a:rPr lang="en-US" sz="2000" b="1" baseline="-25000" dirty="0" smtClean="0">
                <a:solidFill>
                  <a:srgbClr val="FF0000"/>
                </a:solidFill>
              </a:rPr>
              <a:t>1</a:t>
            </a:r>
            <a:r>
              <a:rPr lang="en-US" sz="2000" b="1" baseline="30000" dirty="0" smtClean="0">
                <a:solidFill>
                  <a:srgbClr val="FF0000"/>
                </a:solidFill>
              </a:rPr>
              <a:t> </a:t>
            </a:r>
            <a:r>
              <a:rPr lang="en-US" sz="2000" b="1" dirty="0" smtClean="0">
                <a:solidFill>
                  <a:srgbClr val="FF0000"/>
                </a:solidFill>
              </a:rPr>
              <a:t> and  S</a:t>
            </a:r>
            <a:r>
              <a:rPr lang="en-US" sz="2000" b="1" baseline="-25000" dirty="0" smtClean="0">
                <a:solidFill>
                  <a:srgbClr val="FF0000"/>
                </a:solidFill>
              </a:rPr>
              <a:t>2</a:t>
            </a:r>
            <a:r>
              <a:rPr lang="en-US" sz="2000" b="1" baseline="30000" dirty="0" smtClean="0">
                <a:solidFill>
                  <a:srgbClr val="FF0000"/>
                </a:solidFill>
              </a:rPr>
              <a:t>   </a:t>
            </a:r>
            <a:r>
              <a:rPr lang="en-US" sz="2000" b="1" dirty="0" smtClean="0">
                <a:solidFill>
                  <a:srgbClr val="FF0000"/>
                </a:solidFill>
              </a:rPr>
              <a:t>at point </a:t>
            </a:r>
            <a:r>
              <a:rPr lang="en-US" sz="2000" b="1" dirty="0" smtClean="0">
                <a:solidFill>
                  <a:srgbClr val="00B0F0"/>
                </a:solidFill>
              </a:rPr>
              <a:t>Q</a:t>
            </a:r>
            <a:r>
              <a:rPr lang="en-US" sz="2000" b="1" dirty="0" smtClean="0">
                <a:solidFill>
                  <a:srgbClr val="FF0000"/>
                </a:solidFill>
              </a:rPr>
              <a:t>.</a:t>
            </a:r>
            <a:endParaRPr lang="en-US" sz="1200" b="1" dirty="0" smtClean="0">
              <a:solidFill>
                <a:srgbClr val="FF0000"/>
              </a:solidFill>
            </a:endParaRPr>
          </a:p>
        </p:txBody>
      </p:sp>
      <p:grpSp>
        <p:nvGrpSpPr>
          <p:cNvPr id="10" name="Group 9"/>
          <p:cNvGrpSpPr/>
          <p:nvPr/>
        </p:nvGrpSpPr>
        <p:grpSpPr>
          <a:xfrm>
            <a:off x="1403648" y="1916832"/>
            <a:ext cx="6480720" cy="3273766"/>
            <a:chOff x="1403648" y="2891538"/>
            <a:chExt cx="6480720" cy="3273766"/>
          </a:xfrm>
        </p:grpSpPr>
        <p:pic>
          <p:nvPicPr>
            <p:cNvPr id="19458" name="Picture 2"/>
            <p:cNvPicPr>
              <a:picLocks noChangeAspect="1" noChangeArrowheads="1"/>
            </p:cNvPicPr>
            <p:nvPr/>
          </p:nvPicPr>
          <p:blipFill>
            <a:blip r:embed="rId2" cstate="print">
              <a:clrChange>
                <a:clrFrom>
                  <a:srgbClr val="FFFFFF"/>
                </a:clrFrom>
                <a:clrTo>
                  <a:srgbClr val="FFFFFF">
                    <a:alpha val="0"/>
                  </a:srgbClr>
                </a:clrTo>
              </a:clrChange>
            </a:blip>
            <a:srcRect l="16606" t="22280" r="11782" b="15981"/>
            <a:stretch>
              <a:fillRect/>
            </a:stretch>
          </p:blipFill>
          <p:spPr bwMode="auto">
            <a:xfrm>
              <a:off x="1403648" y="2891538"/>
              <a:ext cx="6480720" cy="3273766"/>
            </a:xfrm>
            <a:prstGeom prst="rect">
              <a:avLst/>
            </a:prstGeom>
            <a:noFill/>
            <a:ln w="9525">
              <a:noFill/>
              <a:miter lim="800000"/>
              <a:headEnd/>
              <a:tailEnd/>
            </a:ln>
          </p:spPr>
        </p:pic>
        <p:sp>
          <p:nvSpPr>
            <p:cNvPr id="6" name="TextBox 5"/>
            <p:cNvSpPr txBox="1"/>
            <p:nvPr/>
          </p:nvSpPr>
          <p:spPr>
            <a:xfrm>
              <a:off x="2843808" y="3580552"/>
              <a:ext cx="288032" cy="369332"/>
            </a:xfrm>
            <a:prstGeom prst="rect">
              <a:avLst/>
            </a:prstGeom>
            <a:solidFill>
              <a:srgbClr val="FFFFCC"/>
            </a:solidFill>
          </p:spPr>
          <p:txBody>
            <a:bodyPr wrap="square" rtlCol="0">
              <a:spAutoFit/>
            </a:bodyPr>
            <a:lstStyle/>
            <a:p>
              <a:endParaRPr lang="en-US"/>
            </a:p>
          </p:txBody>
        </p:sp>
        <p:sp>
          <p:nvSpPr>
            <p:cNvPr id="7" name="TextBox 6"/>
            <p:cNvSpPr txBox="1"/>
            <p:nvPr/>
          </p:nvSpPr>
          <p:spPr>
            <a:xfrm>
              <a:off x="3347864" y="3676088"/>
              <a:ext cx="288032" cy="369332"/>
            </a:xfrm>
            <a:prstGeom prst="rect">
              <a:avLst/>
            </a:prstGeom>
            <a:solidFill>
              <a:srgbClr val="FFFFCC"/>
            </a:solidFill>
          </p:spPr>
          <p:txBody>
            <a:bodyPr wrap="square" rtlCol="0">
              <a:spAutoFit/>
            </a:bodyPr>
            <a:lstStyle/>
            <a:p>
              <a:endParaRPr lang="en-US"/>
            </a:p>
          </p:txBody>
        </p:sp>
        <p:sp>
          <p:nvSpPr>
            <p:cNvPr id="8" name="TextBox 7"/>
            <p:cNvSpPr txBox="1"/>
            <p:nvPr/>
          </p:nvSpPr>
          <p:spPr>
            <a:xfrm>
              <a:off x="5004048" y="4517080"/>
              <a:ext cx="288032" cy="369332"/>
            </a:xfrm>
            <a:prstGeom prst="rect">
              <a:avLst/>
            </a:prstGeom>
            <a:solidFill>
              <a:srgbClr val="FFFFCC"/>
            </a:solidFill>
          </p:spPr>
          <p:txBody>
            <a:bodyPr wrap="square" rtlCol="0">
              <a:spAutoFit/>
            </a:bodyPr>
            <a:lstStyle/>
            <a:p>
              <a:endParaRPr lang="en-US"/>
            </a:p>
          </p:txBody>
        </p:sp>
        <p:sp>
          <p:nvSpPr>
            <p:cNvPr id="9" name="TextBox 8"/>
            <p:cNvSpPr txBox="1"/>
            <p:nvPr/>
          </p:nvSpPr>
          <p:spPr>
            <a:xfrm>
              <a:off x="5058446" y="5183070"/>
              <a:ext cx="144000" cy="72000"/>
            </a:xfrm>
            <a:prstGeom prst="rect">
              <a:avLst/>
            </a:prstGeom>
            <a:solidFill>
              <a:srgbClr val="FFFFCC"/>
            </a:solidFill>
          </p:spPr>
          <p:txBody>
            <a:bodyPr wrap="square" rtlCol="0">
              <a:spAutoFit/>
            </a:bodyPr>
            <a:lstStyle/>
            <a:p>
              <a:endParaRPr lang="en-US"/>
            </a:p>
          </p:txBody>
        </p:sp>
      </p:grpSp>
      <p:sp>
        <p:nvSpPr>
          <p:cNvPr id="11" name="Rectangle 10"/>
          <p:cNvSpPr/>
          <p:nvPr/>
        </p:nvSpPr>
        <p:spPr>
          <a:xfrm>
            <a:off x="899592" y="5723964"/>
            <a:ext cx="6408712" cy="646331"/>
          </a:xfrm>
          <a:prstGeom prst="rect">
            <a:avLst/>
          </a:prstGeom>
        </p:spPr>
        <p:txBody>
          <a:bodyPr wrap="square">
            <a:spAutoFit/>
          </a:bodyPr>
          <a:lstStyle/>
          <a:p>
            <a:r>
              <a:rPr lang="en-US" b="1" dirty="0" smtClean="0">
                <a:solidFill>
                  <a:srgbClr val="FF0000"/>
                </a:solidFill>
              </a:rPr>
              <a:t>Tractions at a point depend on the orientation of the surface</a:t>
            </a:r>
          </a:p>
          <a:p>
            <a:r>
              <a:rPr lang="en-US" b="1" dirty="0" smtClean="0">
                <a:solidFill>
                  <a:srgbClr val="0070C0"/>
                </a:solidFill>
              </a:rPr>
              <a:t>How to determine T, given n </a:t>
            </a:r>
            <a:endParaRPr lang="en-US" b="1"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wipe(down)">
                                      <p:cBhvr>
                                        <p:cTn id="21" dur="10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wipe(down)">
                                      <p:cBhvr>
                                        <p:cTn id="26"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1"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be 4"/>
          <p:cNvSpPr/>
          <p:nvPr/>
        </p:nvSpPr>
        <p:spPr>
          <a:xfrm>
            <a:off x="2970404" y="404664"/>
            <a:ext cx="2952328" cy="2736304"/>
          </a:xfrm>
          <a:prstGeom prst="cube">
            <a:avLst>
              <a:gd name="adj" fmla="val 3880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9957" y="2276872"/>
            <a:ext cx="1779875" cy="1681896"/>
            <a:chOff x="747366" y="4365104"/>
            <a:chExt cx="1779875" cy="1681896"/>
          </a:xfrm>
        </p:grpSpPr>
        <p:grpSp>
          <p:nvGrpSpPr>
            <p:cNvPr id="18" name="Group 17"/>
            <p:cNvGrpSpPr/>
            <p:nvPr/>
          </p:nvGrpSpPr>
          <p:grpSpPr>
            <a:xfrm>
              <a:off x="971600" y="4629386"/>
              <a:ext cx="1260806" cy="1247838"/>
              <a:chOff x="971600" y="4629386"/>
              <a:chExt cx="1260806" cy="1247838"/>
            </a:xfrm>
          </p:grpSpPr>
          <p:cxnSp>
            <p:nvCxnSpPr>
              <p:cNvPr id="15" name="Straight Arrow Connector 14"/>
              <p:cNvCxnSpPr/>
              <p:nvPr/>
            </p:nvCxnSpPr>
            <p:spPr>
              <a:xfrm flipV="1">
                <a:off x="1404406" y="4629386"/>
                <a:ext cx="0" cy="828000"/>
              </a:xfrm>
              <a:prstGeom prst="straightConnector1">
                <a:avLst/>
              </a:prstGeom>
              <a:ln w="19050">
                <a:solidFill>
                  <a:srgbClr val="0070C0"/>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a:off x="971600" y="5445224"/>
                <a:ext cx="432000" cy="4320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404406" y="5457809"/>
                <a:ext cx="828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2167201" y="5245620"/>
              <a:ext cx="360040" cy="369332"/>
            </a:xfrm>
            <a:prstGeom prst="rect">
              <a:avLst/>
            </a:prstGeom>
            <a:noFill/>
          </p:spPr>
          <p:txBody>
            <a:bodyPr wrap="square" rtlCol="0">
              <a:spAutoFit/>
            </a:bodyPr>
            <a:lstStyle/>
            <a:p>
              <a:r>
                <a:rPr lang="en-US" dirty="0" smtClean="0"/>
                <a:t>x</a:t>
              </a:r>
              <a:endParaRPr lang="en-US" dirty="0"/>
            </a:p>
          </p:txBody>
        </p:sp>
        <p:sp>
          <p:nvSpPr>
            <p:cNvPr id="20" name="TextBox 19"/>
            <p:cNvSpPr txBox="1"/>
            <p:nvPr/>
          </p:nvSpPr>
          <p:spPr>
            <a:xfrm>
              <a:off x="1187624" y="4365104"/>
              <a:ext cx="360040" cy="369332"/>
            </a:xfrm>
            <a:prstGeom prst="rect">
              <a:avLst/>
            </a:prstGeom>
            <a:noFill/>
          </p:spPr>
          <p:txBody>
            <a:bodyPr wrap="square" rtlCol="0">
              <a:spAutoFit/>
            </a:bodyPr>
            <a:lstStyle/>
            <a:p>
              <a:r>
                <a:rPr lang="en-US" dirty="0" smtClean="0"/>
                <a:t>y</a:t>
              </a:r>
              <a:endParaRPr lang="en-US" dirty="0"/>
            </a:p>
          </p:txBody>
        </p:sp>
        <p:sp>
          <p:nvSpPr>
            <p:cNvPr id="21" name="TextBox 20"/>
            <p:cNvSpPr txBox="1"/>
            <p:nvPr/>
          </p:nvSpPr>
          <p:spPr>
            <a:xfrm>
              <a:off x="747366" y="5677668"/>
              <a:ext cx="360040" cy="369332"/>
            </a:xfrm>
            <a:prstGeom prst="rect">
              <a:avLst/>
            </a:prstGeom>
            <a:noFill/>
          </p:spPr>
          <p:txBody>
            <a:bodyPr wrap="square" rtlCol="0">
              <a:spAutoFit/>
            </a:bodyPr>
            <a:lstStyle/>
            <a:p>
              <a:r>
                <a:rPr lang="en-US" dirty="0" smtClean="0"/>
                <a:t>z</a:t>
              </a:r>
              <a:endParaRPr lang="en-US" dirty="0"/>
            </a:p>
          </p:txBody>
        </p:sp>
      </p:grpSp>
      <p:grpSp>
        <p:nvGrpSpPr>
          <p:cNvPr id="26" name="Group 25"/>
          <p:cNvGrpSpPr/>
          <p:nvPr/>
        </p:nvGrpSpPr>
        <p:grpSpPr>
          <a:xfrm>
            <a:off x="5599075" y="1543401"/>
            <a:ext cx="1349189" cy="461665"/>
            <a:chOff x="5256216" y="3487617"/>
            <a:chExt cx="1349189" cy="461665"/>
          </a:xfrm>
        </p:grpSpPr>
        <p:cxnSp>
          <p:nvCxnSpPr>
            <p:cNvPr id="14" name="Straight Arrow Connector 13"/>
            <p:cNvCxnSpPr/>
            <p:nvPr/>
          </p:nvCxnSpPr>
          <p:spPr>
            <a:xfrm>
              <a:off x="5256216" y="3740782"/>
              <a:ext cx="828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29341" y="3487617"/>
              <a:ext cx="576064" cy="461665"/>
            </a:xfrm>
            <a:prstGeom prst="rect">
              <a:avLst/>
            </a:prstGeom>
            <a:noFill/>
          </p:spPr>
          <p:txBody>
            <a:bodyPr wrap="square" rtlCol="0">
              <a:spAutoFit/>
            </a:bodyPr>
            <a:lstStyle/>
            <a:p>
              <a:r>
                <a:rPr lang="en-US" sz="2400" dirty="0" smtClean="0">
                  <a:sym typeface="Symbol"/>
                </a:rPr>
                <a:t></a:t>
              </a:r>
              <a:r>
                <a:rPr lang="en-US" sz="2400" baseline="-25000" dirty="0" smtClean="0">
                  <a:sym typeface="Symbol"/>
                </a:rPr>
                <a:t>xx</a:t>
              </a:r>
              <a:endParaRPr lang="en-US" sz="2400" dirty="0"/>
            </a:p>
          </p:txBody>
        </p:sp>
      </p:grpSp>
      <p:grpSp>
        <p:nvGrpSpPr>
          <p:cNvPr id="27" name="Group 26"/>
          <p:cNvGrpSpPr/>
          <p:nvPr/>
        </p:nvGrpSpPr>
        <p:grpSpPr>
          <a:xfrm>
            <a:off x="5084899" y="1031260"/>
            <a:ext cx="576064" cy="765306"/>
            <a:chOff x="4742040" y="2975476"/>
            <a:chExt cx="576064" cy="765306"/>
          </a:xfrm>
        </p:grpSpPr>
        <p:cxnSp>
          <p:nvCxnSpPr>
            <p:cNvPr id="7" name="Straight Arrow Connector 6"/>
            <p:cNvCxnSpPr/>
            <p:nvPr/>
          </p:nvCxnSpPr>
          <p:spPr>
            <a:xfrm flipV="1">
              <a:off x="5256216" y="3092710"/>
              <a:ext cx="0" cy="648072"/>
            </a:xfrm>
            <a:prstGeom prst="straightConnector1">
              <a:avLst/>
            </a:prstGeom>
            <a:ln w="38100">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4742040" y="2975476"/>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xy</a:t>
              </a:r>
              <a:endParaRPr lang="en-US" sz="2400" dirty="0"/>
            </a:p>
          </p:txBody>
        </p:sp>
      </p:grpSp>
      <p:grpSp>
        <p:nvGrpSpPr>
          <p:cNvPr id="28" name="Group 27"/>
          <p:cNvGrpSpPr/>
          <p:nvPr/>
        </p:nvGrpSpPr>
        <p:grpSpPr>
          <a:xfrm>
            <a:off x="4940125" y="1783981"/>
            <a:ext cx="658144" cy="787548"/>
            <a:chOff x="4597266" y="3728197"/>
            <a:chExt cx="658144" cy="787548"/>
          </a:xfrm>
        </p:grpSpPr>
        <p:cxnSp>
          <p:nvCxnSpPr>
            <p:cNvPr id="12" name="Straight Arrow Connector 11"/>
            <p:cNvCxnSpPr/>
            <p:nvPr/>
          </p:nvCxnSpPr>
          <p:spPr>
            <a:xfrm flipH="1">
              <a:off x="4823410" y="3728197"/>
              <a:ext cx="432000" cy="432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97266" y="4054080"/>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xz</a:t>
              </a:r>
              <a:endParaRPr lang="en-US" sz="2400" dirty="0"/>
            </a:p>
          </p:txBody>
        </p:sp>
      </p:grpSp>
      <p:sp>
        <p:nvSpPr>
          <p:cNvPr id="29" name="TextBox 28"/>
          <p:cNvSpPr txBox="1"/>
          <p:nvPr/>
        </p:nvSpPr>
        <p:spPr>
          <a:xfrm>
            <a:off x="1115616" y="4077072"/>
            <a:ext cx="6768752" cy="646331"/>
          </a:xfrm>
          <a:prstGeom prst="rect">
            <a:avLst/>
          </a:prstGeom>
          <a:noFill/>
        </p:spPr>
        <p:txBody>
          <a:bodyPr wrap="square" rtlCol="0">
            <a:spAutoFit/>
          </a:bodyPr>
          <a:lstStyle/>
          <a:p>
            <a:r>
              <a:rPr lang="en-US" b="1" dirty="0" smtClean="0">
                <a:solidFill>
                  <a:srgbClr val="00B0F0"/>
                </a:solidFill>
              </a:rPr>
              <a:t>In vector notation, the tractions on the faces of the cube are written:</a:t>
            </a:r>
          </a:p>
          <a:p>
            <a:endParaRPr lang="en-US" dirty="0"/>
          </a:p>
        </p:txBody>
      </p:sp>
      <p:graphicFrame>
        <p:nvGraphicFramePr>
          <p:cNvPr id="30" name="Object 29"/>
          <p:cNvGraphicFramePr>
            <a:graphicFrameLocks noChangeAspect="1"/>
          </p:cNvGraphicFramePr>
          <p:nvPr/>
        </p:nvGraphicFramePr>
        <p:xfrm>
          <a:off x="1363663" y="4652963"/>
          <a:ext cx="3535362" cy="554037"/>
        </p:xfrm>
        <a:graphic>
          <a:graphicData uri="http://schemas.openxmlformats.org/presentationml/2006/ole">
            <p:oleObj spid="_x0000_s20482" name="Equation" r:id="rId3" imgW="1130040" imgH="279360" progId="Equation.3">
              <p:embed/>
            </p:oleObj>
          </a:graphicData>
        </a:graphic>
      </p:graphicFrame>
      <p:graphicFrame>
        <p:nvGraphicFramePr>
          <p:cNvPr id="31" name="Object 30"/>
          <p:cNvGraphicFramePr>
            <a:graphicFrameLocks noChangeAspect="1"/>
          </p:cNvGraphicFramePr>
          <p:nvPr/>
        </p:nvGraphicFramePr>
        <p:xfrm>
          <a:off x="1344613" y="5300663"/>
          <a:ext cx="3575050" cy="554037"/>
        </p:xfrm>
        <a:graphic>
          <a:graphicData uri="http://schemas.openxmlformats.org/presentationml/2006/ole">
            <p:oleObj spid="_x0000_s20483" name="Equation" r:id="rId4" imgW="1143000" imgH="279360" progId="Equation.3">
              <p:embed/>
            </p:oleObj>
          </a:graphicData>
        </a:graphic>
      </p:graphicFrame>
      <p:graphicFrame>
        <p:nvGraphicFramePr>
          <p:cNvPr id="32" name="Object 31"/>
          <p:cNvGraphicFramePr>
            <a:graphicFrameLocks noChangeAspect="1"/>
          </p:cNvGraphicFramePr>
          <p:nvPr/>
        </p:nvGraphicFramePr>
        <p:xfrm>
          <a:off x="1403350" y="5876925"/>
          <a:ext cx="3455988" cy="554038"/>
        </p:xfrm>
        <a:graphic>
          <a:graphicData uri="http://schemas.openxmlformats.org/presentationml/2006/ole">
            <p:oleObj spid="_x0000_s20484" name="Equation" r:id="rId5" imgW="1104840" imgH="279360" progId="Equation.3">
              <p:embed/>
            </p:oleObj>
          </a:graphicData>
        </a:graphic>
      </p:graphicFrame>
      <p:grpSp>
        <p:nvGrpSpPr>
          <p:cNvPr id="59" name="Group 58"/>
          <p:cNvGrpSpPr/>
          <p:nvPr/>
        </p:nvGrpSpPr>
        <p:grpSpPr>
          <a:xfrm>
            <a:off x="3228356" y="1568667"/>
            <a:ext cx="576064" cy="765306"/>
            <a:chOff x="3228356" y="1568667"/>
            <a:chExt cx="576064" cy="765306"/>
          </a:xfrm>
        </p:grpSpPr>
        <p:cxnSp>
          <p:nvCxnSpPr>
            <p:cNvPr id="36" name="Straight Arrow Connector 35"/>
            <p:cNvCxnSpPr/>
            <p:nvPr/>
          </p:nvCxnSpPr>
          <p:spPr>
            <a:xfrm flipV="1">
              <a:off x="3742532" y="1685901"/>
              <a:ext cx="0" cy="648072"/>
            </a:xfrm>
            <a:prstGeom prst="straightConnector1">
              <a:avLst/>
            </a:prstGeom>
            <a:ln w="38100">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3228356" y="1568667"/>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zy</a:t>
              </a:r>
              <a:endParaRPr lang="en-US" sz="2400" dirty="0"/>
            </a:p>
          </p:txBody>
        </p:sp>
      </p:grpSp>
      <p:grpSp>
        <p:nvGrpSpPr>
          <p:cNvPr id="57" name="Group 56"/>
          <p:cNvGrpSpPr/>
          <p:nvPr/>
        </p:nvGrpSpPr>
        <p:grpSpPr>
          <a:xfrm>
            <a:off x="3084340" y="2348880"/>
            <a:ext cx="658144" cy="787548"/>
            <a:chOff x="3084340" y="2348880"/>
            <a:chExt cx="658144" cy="787548"/>
          </a:xfrm>
        </p:grpSpPr>
        <p:cxnSp>
          <p:nvCxnSpPr>
            <p:cNvPr id="39" name="Straight Arrow Connector 38"/>
            <p:cNvCxnSpPr/>
            <p:nvPr/>
          </p:nvCxnSpPr>
          <p:spPr>
            <a:xfrm flipH="1">
              <a:off x="3310484" y="2348880"/>
              <a:ext cx="432000" cy="432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84340" y="2674763"/>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zz</a:t>
              </a:r>
              <a:endParaRPr lang="en-US" sz="2400" dirty="0"/>
            </a:p>
          </p:txBody>
        </p:sp>
      </p:grpSp>
      <p:grpSp>
        <p:nvGrpSpPr>
          <p:cNvPr id="54" name="Group 53"/>
          <p:cNvGrpSpPr/>
          <p:nvPr/>
        </p:nvGrpSpPr>
        <p:grpSpPr>
          <a:xfrm>
            <a:off x="4294088" y="-71250"/>
            <a:ext cx="578577" cy="881180"/>
            <a:chOff x="4294088" y="-71250"/>
            <a:chExt cx="578577" cy="881180"/>
          </a:xfrm>
        </p:grpSpPr>
        <p:cxnSp>
          <p:nvCxnSpPr>
            <p:cNvPr id="47" name="Straight Arrow Connector 46"/>
            <p:cNvCxnSpPr/>
            <p:nvPr/>
          </p:nvCxnSpPr>
          <p:spPr>
            <a:xfrm flipV="1">
              <a:off x="4294088" y="161858"/>
              <a:ext cx="0" cy="648072"/>
            </a:xfrm>
            <a:prstGeom prst="straightConnector1">
              <a:avLst/>
            </a:prstGeom>
            <a:ln w="38100">
              <a:solidFill>
                <a:srgbClr val="0070C0"/>
              </a:solidFill>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4296601" y="-71250"/>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yy</a:t>
              </a:r>
              <a:endParaRPr lang="en-US" sz="2400" dirty="0"/>
            </a:p>
          </p:txBody>
        </p:sp>
      </p:grpSp>
      <p:grpSp>
        <p:nvGrpSpPr>
          <p:cNvPr id="56" name="Group 55"/>
          <p:cNvGrpSpPr/>
          <p:nvPr/>
        </p:nvGrpSpPr>
        <p:grpSpPr>
          <a:xfrm>
            <a:off x="3419872" y="836712"/>
            <a:ext cx="874168" cy="605681"/>
            <a:chOff x="3419872" y="836712"/>
            <a:chExt cx="874168" cy="605681"/>
          </a:xfrm>
        </p:grpSpPr>
        <p:cxnSp>
          <p:nvCxnSpPr>
            <p:cNvPr id="50" name="Straight Arrow Connector 49"/>
            <p:cNvCxnSpPr/>
            <p:nvPr/>
          </p:nvCxnSpPr>
          <p:spPr>
            <a:xfrm flipH="1">
              <a:off x="3862040" y="836712"/>
              <a:ext cx="432000" cy="4320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419872" y="980728"/>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yz</a:t>
              </a:r>
              <a:endParaRPr lang="en-US" sz="2400" dirty="0"/>
            </a:p>
          </p:txBody>
        </p:sp>
      </p:grpSp>
      <p:grpSp>
        <p:nvGrpSpPr>
          <p:cNvPr id="55" name="Group 54"/>
          <p:cNvGrpSpPr/>
          <p:nvPr/>
        </p:nvGrpSpPr>
        <p:grpSpPr>
          <a:xfrm>
            <a:off x="4283968" y="441047"/>
            <a:ext cx="1164761" cy="461665"/>
            <a:chOff x="4283968" y="441047"/>
            <a:chExt cx="1164761" cy="461665"/>
          </a:xfrm>
        </p:grpSpPr>
        <p:cxnSp>
          <p:nvCxnSpPr>
            <p:cNvPr id="41" name="Straight Arrow Connector 40"/>
            <p:cNvCxnSpPr/>
            <p:nvPr/>
          </p:nvCxnSpPr>
          <p:spPr>
            <a:xfrm>
              <a:off x="4283968" y="836712"/>
              <a:ext cx="72008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872665" y="441047"/>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yx</a:t>
              </a:r>
              <a:endParaRPr lang="en-US" sz="2400" dirty="0"/>
            </a:p>
          </p:txBody>
        </p:sp>
      </p:grpSp>
      <p:grpSp>
        <p:nvGrpSpPr>
          <p:cNvPr id="58" name="Group 57"/>
          <p:cNvGrpSpPr/>
          <p:nvPr/>
        </p:nvGrpSpPr>
        <p:grpSpPr>
          <a:xfrm>
            <a:off x="3732412" y="2015622"/>
            <a:ext cx="1245612" cy="461665"/>
            <a:chOff x="3732412" y="2015622"/>
            <a:chExt cx="1245612" cy="461665"/>
          </a:xfrm>
        </p:grpSpPr>
        <p:cxnSp>
          <p:nvCxnSpPr>
            <p:cNvPr id="34" name="Straight Arrow Connector 33"/>
            <p:cNvCxnSpPr/>
            <p:nvPr/>
          </p:nvCxnSpPr>
          <p:spPr>
            <a:xfrm>
              <a:off x="3732412" y="2348880"/>
              <a:ext cx="72008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401960" y="2015622"/>
              <a:ext cx="576064" cy="461665"/>
            </a:xfrm>
            <a:prstGeom prst="rect">
              <a:avLst/>
            </a:prstGeom>
            <a:noFill/>
          </p:spPr>
          <p:txBody>
            <a:bodyPr wrap="square" rtlCol="0">
              <a:spAutoFit/>
            </a:bodyPr>
            <a:lstStyle/>
            <a:p>
              <a:r>
                <a:rPr lang="en-US" sz="2400" dirty="0" smtClean="0">
                  <a:sym typeface="Symbol"/>
                </a:rPr>
                <a:t></a:t>
              </a:r>
              <a:r>
                <a:rPr lang="en-US" sz="2400" baseline="-25000" dirty="0" err="1" smtClean="0">
                  <a:sym typeface="Symbol"/>
                </a:rPr>
                <a:t>zx</a:t>
              </a:r>
              <a:endParaRPr lang="en-US" sz="2400" dirty="0"/>
            </a:p>
          </p:txBody>
        </p:sp>
      </p:grpSp>
      <p:sp>
        <p:nvSpPr>
          <p:cNvPr id="42" name="TextBox 41"/>
          <p:cNvSpPr txBox="1"/>
          <p:nvPr/>
        </p:nvSpPr>
        <p:spPr>
          <a:xfrm>
            <a:off x="5148064" y="3140968"/>
            <a:ext cx="3168352" cy="646331"/>
          </a:xfrm>
          <a:prstGeom prst="rect">
            <a:avLst/>
          </a:prstGeom>
          <a:noFill/>
        </p:spPr>
        <p:txBody>
          <a:bodyPr wrap="square" rtlCol="0">
            <a:spAutoFit/>
          </a:bodyPr>
          <a:lstStyle/>
          <a:p>
            <a:r>
              <a:rPr lang="en-US" b="1" dirty="0" smtClean="0">
                <a:solidFill>
                  <a:srgbClr val="FF0000"/>
                </a:solidFill>
              </a:rPr>
              <a:t>For special cases n along axes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1000" fill="hold"/>
                                        <p:tgtEl>
                                          <p:spTgt spid="26"/>
                                        </p:tgtEl>
                                        <p:attrNameLst>
                                          <p:attrName>ppt_x</p:attrName>
                                        </p:attrNameLst>
                                      </p:cBhvr>
                                      <p:tavLst>
                                        <p:tav tm="0">
                                          <p:val>
                                            <p:strVal val="#ppt_x"/>
                                          </p:val>
                                        </p:tav>
                                        <p:tav tm="100000">
                                          <p:val>
                                            <p:strVal val="#ppt_x"/>
                                          </p:val>
                                        </p:tav>
                                      </p:tavLst>
                                    </p:anim>
                                    <p:anim calcmode="lin" valueType="num">
                                      <p:cBhvr additive="base">
                                        <p:cTn id="19"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1000" fill="hold"/>
                                        <p:tgtEl>
                                          <p:spTgt spid="27"/>
                                        </p:tgtEl>
                                        <p:attrNameLst>
                                          <p:attrName>ppt_x</p:attrName>
                                        </p:attrNameLst>
                                      </p:cBhvr>
                                      <p:tavLst>
                                        <p:tav tm="0">
                                          <p:val>
                                            <p:strVal val="#ppt_x"/>
                                          </p:val>
                                        </p:tav>
                                        <p:tav tm="100000">
                                          <p:val>
                                            <p:strVal val="#ppt_x"/>
                                          </p:val>
                                        </p:tav>
                                      </p:tavLst>
                                    </p:anim>
                                    <p:anim calcmode="lin" valueType="num">
                                      <p:cBhvr additive="base">
                                        <p:cTn id="25"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1000" fill="hold"/>
                                        <p:tgtEl>
                                          <p:spTgt spid="28"/>
                                        </p:tgtEl>
                                        <p:attrNameLst>
                                          <p:attrName>ppt_x</p:attrName>
                                        </p:attrNameLst>
                                      </p:cBhvr>
                                      <p:tavLst>
                                        <p:tav tm="0">
                                          <p:val>
                                            <p:strVal val="#ppt_x"/>
                                          </p:val>
                                        </p:tav>
                                        <p:tav tm="100000">
                                          <p:val>
                                            <p:strVal val="#ppt_x"/>
                                          </p:val>
                                        </p:tav>
                                      </p:tavLst>
                                    </p:anim>
                                    <p:anim calcmode="lin" valueType="num">
                                      <p:cBhvr additive="base">
                                        <p:cTn id="31"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1000" fill="hold"/>
                                        <p:tgtEl>
                                          <p:spTgt spid="55"/>
                                        </p:tgtEl>
                                        <p:attrNameLst>
                                          <p:attrName>ppt_x</p:attrName>
                                        </p:attrNameLst>
                                      </p:cBhvr>
                                      <p:tavLst>
                                        <p:tav tm="0">
                                          <p:val>
                                            <p:strVal val="#ppt_x"/>
                                          </p:val>
                                        </p:tav>
                                        <p:tav tm="100000">
                                          <p:val>
                                            <p:strVal val="#ppt_x"/>
                                          </p:val>
                                        </p:tav>
                                      </p:tavLst>
                                    </p:anim>
                                    <p:anim calcmode="lin" valueType="num">
                                      <p:cBhvr additive="base">
                                        <p:cTn id="37"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additive="base">
                                        <p:cTn id="42" dur="1000" fill="hold"/>
                                        <p:tgtEl>
                                          <p:spTgt spid="54"/>
                                        </p:tgtEl>
                                        <p:attrNameLst>
                                          <p:attrName>ppt_x</p:attrName>
                                        </p:attrNameLst>
                                      </p:cBhvr>
                                      <p:tavLst>
                                        <p:tav tm="0">
                                          <p:val>
                                            <p:strVal val="#ppt_x"/>
                                          </p:val>
                                        </p:tav>
                                        <p:tav tm="100000">
                                          <p:val>
                                            <p:strVal val="#ppt_x"/>
                                          </p:val>
                                        </p:tav>
                                      </p:tavLst>
                                    </p:anim>
                                    <p:anim calcmode="lin" valueType="num">
                                      <p:cBhvr additive="base">
                                        <p:cTn id="43" dur="10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6"/>
                                        </p:tgtEl>
                                        <p:attrNameLst>
                                          <p:attrName>style.visibility</p:attrName>
                                        </p:attrNameLst>
                                      </p:cBhvr>
                                      <p:to>
                                        <p:strVal val="visible"/>
                                      </p:to>
                                    </p:set>
                                    <p:anim calcmode="lin" valueType="num">
                                      <p:cBhvr additive="base">
                                        <p:cTn id="48" dur="1000" fill="hold"/>
                                        <p:tgtEl>
                                          <p:spTgt spid="56"/>
                                        </p:tgtEl>
                                        <p:attrNameLst>
                                          <p:attrName>ppt_x</p:attrName>
                                        </p:attrNameLst>
                                      </p:cBhvr>
                                      <p:tavLst>
                                        <p:tav tm="0">
                                          <p:val>
                                            <p:strVal val="#ppt_x"/>
                                          </p:val>
                                        </p:tav>
                                        <p:tav tm="100000">
                                          <p:val>
                                            <p:strVal val="#ppt_x"/>
                                          </p:val>
                                        </p:tav>
                                      </p:tavLst>
                                    </p:anim>
                                    <p:anim calcmode="lin" valueType="num">
                                      <p:cBhvr additive="base">
                                        <p:cTn id="49" dur="10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8"/>
                                        </p:tgtEl>
                                        <p:attrNameLst>
                                          <p:attrName>style.visibility</p:attrName>
                                        </p:attrNameLst>
                                      </p:cBhvr>
                                      <p:to>
                                        <p:strVal val="visible"/>
                                      </p:to>
                                    </p:set>
                                    <p:anim calcmode="lin" valueType="num">
                                      <p:cBhvr additive="base">
                                        <p:cTn id="54" dur="1000" fill="hold"/>
                                        <p:tgtEl>
                                          <p:spTgt spid="58"/>
                                        </p:tgtEl>
                                        <p:attrNameLst>
                                          <p:attrName>ppt_x</p:attrName>
                                        </p:attrNameLst>
                                      </p:cBhvr>
                                      <p:tavLst>
                                        <p:tav tm="0">
                                          <p:val>
                                            <p:strVal val="#ppt_x"/>
                                          </p:val>
                                        </p:tav>
                                        <p:tav tm="100000">
                                          <p:val>
                                            <p:strVal val="#ppt_x"/>
                                          </p:val>
                                        </p:tav>
                                      </p:tavLst>
                                    </p:anim>
                                    <p:anim calcmode="lin" valueType="num">
                                      <p:cBhvr additive="base">
                                        <p:cTn id="55" dur="10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59"/>
                                        </p:tgtEl>
                                        <p:attrNameLst>
                                          <p:attrName>style.visibility</p:attrName>
                                        </p:attrNameLst>
                                      </p:cBhvr>
                                      <p:to>
                                        <p:strVal val="visible"/>
                                      </p:to>
                                    </p:set>
                                    <p:anim calcmode="lin" valueType="num">
                                      <p:cBhvr additive="base">
                                        <p:cTn id="60" dur="1000" fill="hold"/>
                                        <p:tgtEl>
                                          <p:spTgt spid="59"/>
                                        </p:tgtEl>
                                        <p:attrNameLst>
                                          <p:attrName>ppt_x</p:attrName>
                                        </p:attrNameLst>
                                      </p:cBhvr>
                                      <p:tavLst>
                                        <p:tav tm="0">
                                          <p:val>
                                            <p:strVal val="#ppt_x"/>
                                          </p:val>
                                        </p:tav>
                                        <p:tav tm="100000">
                                          <p:val>
                                            <p:strVal val="#ppt_x"/>
                                          </p:val>
                                        </p:tav>
                                      </p:tavLst>
                                    </p:anim>
                                    <p:anim calcmode="lin" valueType="num">
                                      <p:cBhvr additive="base">
                                        <p:cTn id="61" dur="10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1000" fill="hold"/>
                                        <p:tgtEl>
                                          <p:spTgt spid="57"/>
                                        </p:tgtEl>
                                        <p:attrNameLst>
                                          <p:attrName>ppt_x</p:attrName>
                                        </p:attrNameLst>
                                      </p:cBhvr>
                                      <p:tavLst>
                                        <p:tav tm="0">
                                          <p:val>
                                            <p:strVal val="#ppt_x"/>
                                          </p:val>
                                        </p:tav>
                                        <p:tav tm="100000">
                                          <p:val>
                                            <p:strVal val="#ppt_x"/>
                                          </p:val>
                                        </p:tav>
                                      </p:tavLst>
                                    </p:anim>
                                    <p:anim calcmode="lin" valueType="num">
                                      <p:cBhvr additive="base">
                                        <p:cTn id="67" dur="10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2">
                                            <p:txEl>
                                              <p:pRg st="0" end="0"/>
                                            </p:txEl>
                                          </p:spTgt>
                                        </p:tgtEl>
                                        <p:attrNameLst>
                                          <p:attrName>style.visibility</p:attrName>
                                        </p:attrNameLst>
                                      </p:cBhvr>
                                      <p:to>
                                        <p:strVal val="visible"/>
                                      </p:to>
                                    </p:set>
                                    <p:anim calcmode="lin" valueType="num">
                                      <p:cBhvr additive="base">
                                        <p:cTn id="72"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2"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2612</TotalTime>
  <Words>1907</Words>
  <Application>Microsoft Office PowerPoint</Application>
  <PresentationFormat>On-screen Show (4:3)</PresentationFormat>
  <Paragraphs>307</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Slide 1</vt:lpstr>
      <vt:lpstr>Continuum Mechanics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Continuum Mechanics</dc:title>
  <dc:creator>Dell</dc:creator>
  <cp:lastModifiedBy>Dell</cp:lastModifiedBy>
  <cp:revision>248</cp:revision>
  <dcterms:created xsi:type="dcterms:W3CDTF">2013-03-08T07:45:49Z</dcterms:created>
  <dcterms:modified xsi:type="dcterms:W3CDTF">2013-05-17T14:35:50Z</dcterms:modified>
</cp:coreProperties>
</file>